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3" r:id="rId3"/>
    <p:sldId id="276" r:id="rId4"/>
    <p:sldId id="275" r:id="rId5"/>
    <p:sldId id="274" r:id="rId6"/>
    <p:sldId id="268" r:id="rId7"/>
    <p:sldId id="293" r:id="rId8"/>
    <p:sldId id="270" r:id="rId9"/>
    <p:sldId id="271" r:id="rId10"/>
    <p:sldId id="272" r:id="rId11"/>
    <p:sldId id="260" r:id="rId12"/>
    <p:sldId id="277" r:id="rId13"/>
    <p:sldId id="279" r:id="rId14"/>
    <p:sldId id="280" r:id="rId15"/>
    <p:sldId id="281" r:id="rId16"/>
    <p:sldId id="278" r:id="rId17"/>
    <p:sldId id="283" r:id="rId18"/>
    <p:sldId id="284" r:id="rId19"/>
    <p:sldId id="285" r:id="rId20"/>
    <p:sldId id="287" r:id="rId21"/>
    <p:sldId id="288" r:id="rId22"/>
    <p:sldId id="289" r:id="rId23"/>
    <p:sldId id="267" r:id="rId24"/>
  </p:sldIdLst>
  <p:sldSz cx="18288000" cy="10287000"/>
  <p:notesSz cx="6858000" cy="9144000"/>
  <p:embeddedFontLst>
    <p:embeddedFont>
      <p:font typeface="Barlow Ultra-Bold" panose="020B0604020202020204" charset="0"/>
      <p:regular r:id="rId25"/>
    </p:embeddedFont>
    <p:embeddedFont>
      <p:font typeface="Calibri" panose="020F0502020204030204" pitchFamily="34" charset="0"/>
      <p:regular r:id="rId26"/>
      <p:bold r:id="rId27"/>
      <p:italic r:id="rId28"/>
      <p:boldItalic r:id="rId29"/>
    </p:embeddedFont>
    <p:embeddedFont>
      <p:font typeface="Tahoma" panose="020B0604030504040204" pitchFamily="34" charset="0"/>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AFF"/>
    <a:srgbClr val="836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883" autoAdjust="0"/>
  </p:normalViewPr>
  <p:slideViewPr>
    <p:cSldViewPr>
      <p:cViewPr varScale="1">
        <p:scale>
          <a:sx n="45" d="100"/>
          <a:sy n="45" d="100"/>
        </p:scale>
        <p:origin x="62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13" name="TextBox 13"/>
          <p:cNvSpPr txBox="1"/>
          <p:nvPr/>
        </p:nvSpPr>
        <p:spPr>
          <a:xfrm>
            <a:off x="18223411" y="1310104"/>
            <a:ext cx="2173427" cy="3709467"/>
          </a:xfrm>
          <a:prstGeom prst="rect">
            <a:avLst/>
          </a:prstGeom>
        </p:spPr>
        <p:txBody>
          <a:bodyPr lIns="50800" tIns="50800" rIns="50800" bIns="50800" rtlCol="0" anchor="ctr"/>
          <a:lstStyle/>
          <a:p>
            <a:pPr algn="ctr">
              <a:lnSpc>
                <a:spcPts val="2999"/>
              </a:lnSpc>
            </a:pPr>
            <a:endParaRPr/>
          </a:p>
        </p:txBody>
      </p:sp>
      <p:grpSp>
        <p:nvGrpSpPr>
          <p:cNvPr id="14" name="Group 14"/>
          <p:cNvGrpSpPr/>
          <p:nvPr/>
        </p:nvGrpSpPr>
        <p:grpSpPr>
          <a:xfrm>
            <a:off x="0" y="6613698"/>
            <a:ext cx="2173427" cy="3673302"/>
            <a:chOff x="0" y="0"/>
            <a:chExt cx="572425" cy="967454"/>
          </a:xfrm>
        </p:grpSpPr>
        <p:sp>
          <p:nvSpPr>
            <p:cNvPr id="15" name="Freeform 15"/>
            <p:cNvSpPr/>
            <p:nvPr/>
          </p:nvSpPr>
          <p:spPr>
            <a:xfrm>
              <a:off x="0" y="0"/>
              <a:ext cx="572425" cy="967454"/>
            </a:xfrm>
            <a:custGeom>
              <a:avLst/>
              <a:gdLst/>
              <a:ahLst/>
              <a:cxnLst/>
              <a:rect l="l" t="t" r="r" b="b"/>
              <a:pathLst>
                <a:path w="572425" h="967454">
                  <a:moveTo>
                    <a:pt x="0" y="0"/>
                  </a:moveTo>
                  <a:lnTo>
                    <a:pt x="572425" y="0"/>
                  </a:lnTo>
                  <a:lnTo>
                    <a:pt x="572425" y="967454"/>
                  </a:lnTo>
                  <a:lnTo>
                    <a:pt x="0" y="967454"/>
                  </a:lnTo>
                  <a:close/>
                </a:path>
              </a:pathLst>
            </a:custGeom>
            <a:solidFill>
              <a:srgbClr val="FDEAFF"/>
            </a:solidFill>
          </p:spPr>
        </p:sp>
        <p:sp>
          <p:nvSpPr>
            <p:cNvPr id="16" name="TextBox 16"/>
            <p:cNvSpPr txBox="1"/>
            <p:nvPr/>
          </p:nvSpPr>
          <p:spPr>
            <a:xfrm>
              <a:off x="0" y="-9525"/>
              <a:ext cx="572425" cy="976979"/>
            </a:xfrm>
            <a:prstGeom prst="rect">
              <a:avLst/>
            </a:prstGeom>
          </p:spPr>
          <p:txBody>
            <a:bodyPr lIns="50800" tIns="50800" rIns="50800" bIns="50800" rtlCol="0" anchor="ctr"/>
            <a:lstStyle/>
            <a:p>
              <a:pPr algn="ctr">
                <a:lnSpc>
                  <a:spcPts val="2999"/>
                </a:lnSpc>
              </a:pPr>
              <a:endParaRPr/>
            </a:p>
          </p:txBody>
        </p:sp>
      </p:grpSp>
      <p:sp>
        <p:nvSpPr>
          <p:cNvPr id="25" name="Freeform 25"/>
          <p:cNvSpPr/>
          <p:nvPr/>
        </p:nvSpPr>
        <p:spPr>
          <a:xfrm>
            <a:off x="2725962" y="-1310068"/>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Freeform 26"/>
          <p:cNvSpPr/>
          <p:nvPr/>
        </p:nvSpPr>
        <p:spPr>
          <a:xfrm>
            <a:off x="11927246" y="9607845"/>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0">
            <a:extLst>
              <a:ext uri="{FF2B5EF4-FFF2-40B4-BE49-F238E27FC236}">
                <a16:creationId xmlns:a16="http://schemas.microsoft.com/office/drawing/2014/main" id="{097C11B0-6046-9277-2D79-210E2C347CA9}"/>
              </a:ext>
            </a:extLst>
          </p:cNvPr>
          <p:cNvGrpSpPr/>
          <p:nvPr/>
        </p:nvGrpSpPr>
        <p:grpSpPr>
          <a:xfrm>
            <a:off x="4224760" y="6375228"/>
            <a:ext cx="9838480" cy="1826142"/>
            <a:chOff x="4224760" y="6375228"/>
            <a:chExt cx="9838480" cy="1826142"/>
          </a:xfrm>
        </p:grpSpPr>
        <p:grpSp>
          <p:nvGrpSpPr>
            <p:cNvPr id="20" name="Group 20"/>
            <p:cNvGrpSpPr/>
            <p:nvPr/>
          </p:nvGrpSpPr>
          <p:grpSpPr>
            <a:xfrm>
              <a:off x="4224760" y="6375228"/>
              <a:ext cx="9838480" cy="1826142"/>
              <a:chOff x="0" y="0"/>
              <a:chExt cx="2533284" cy="399749"/>
            </a:xfrm>
          </p:grpSpPr>
          <p:sp>
            <p:nvSpPr>
              <p:cNvPr id="21" name="Freeform 21"/>
              <p:cNvSpPr/>
              <p:nvPr/>
            </p:nvSpPr>
            <p:spPr>
              <a:xfrm>
                <a:off x="0" y="0"/>
                <a:ext cx="2533284" cy="399749"/>
              </a:xfrm>
              <a:custGeom>
                <a:avLst/>
                <a:gdLst/>
                <a:ahLst/>
                <a:cxnLst/>
                <a:rect l="l" t="t" r="r" b="b"/>
                <a:pathLst>
                  <a:path w="2533284" h="399749">
                    <a:moveTo>
                      <a:pt x="37025" y="0"/>
                    </a:moveTo>
                    <a:lnTo>
                      <a:pt x="2496258" y="0"/>
                    </a:lnTo>
                    <a:cubicBezTo>
                      <a:pt x="2506078" y="0"/>
                      <a:pt x="2515496" y="3901"/>
                      <a:pt x="2522439" y="10844"/>
                    </a:cubicBezTo>
                    <a:cubicBezTo>
                      <a:pt x="2529383" y="17788"/>
                      <a:pt x="2533284" y="27205"/>
                      <a:pt x="2533284" y="37025"/>
                    </a:cubicBezTo>
                    <a:lnTo>
                      <a:pt x="2533284" y="362724"/>
                    </a:lnTo>
                    <a:cubicBezTo>
                      <a:pt x="2533284" y="383172"/>
                      <a:pt x="2516707" y="399749"/>
                      <a:pt x="2496258" y="399749"/>
                    </a:cubicBezTo>
                    <a:lnTo>
                      <a:pt x="37025" y="399749"/>
                    </a:lnTo>
                    <a:cubicBezTo>
                      <a:pt x="27205" y="399749"/>
                      <a:pt x="17788" y="395848"/>
                      <a:pt x="10844" y="388905"/>
                    </a:cubicBezTo>
                    <a:cubicBezTo>
                      <a:pt x="3901" y="381961"/>
                      <a:pt x="0" y="372544"/>
                      <a:pt x="0" y="362724"/>
                    </a:cubicBezTo>
                    <a:lnTo>
                      <a:pt x="0" y="37025"/>
                    </a:lnTo>
                    <a:cubicBezTo>
                      <a:pt x="0" y="27205"/>
                      <a:pt x="3901" y="17788"/>
                      <a:pt x="10844" y="10844"/>
                    </a:cubicBezTo>
                    <a:cubicBezTo>
                      <a:pt x="17788" y="3901"/>
                      <a:pt x="27205" y="0"/>
                      <a:pt x="37025" y="0"/>
                    </a:cubicBezTo>
                    <a:close/>
                  </a:path>
                </a:pathLst>
              </a:custGeom>
              <a:solidFill>
                <a:srgbClr val="8363B8"/>
              </a:solidFill>
            </p:spPr>
            <p:txBody>
              <a:bodyPr/>
              <a:lstStyle/>
              <a:p>
                <a:endParaRPr lang="en-US" dirty="0"/>
              </a:p>
            </p:txBody>
          </p:sp>
          <p:sp>
            <p:nvSpPr>
              <p:cNvPr id="22" name="TextBox 22"/>
              <p:cNvSpPr txBox="1"/>
              <p:nvPr/>
            </p:nvSpPr>
            <p:spPr>
              <a:xfrm>
                <a:off x="0" y="-9525"/>
                <a:ext cx="2533284" cy="409274"/>
              </a:xfrm>
              <a:prstGeom prst="rect">
                <a:avLst/>
              </a:prstGeom>
            </p:spPr>
            <p:txBody>
              <a:bodyPr lIns="50800" tIns="50800" rIns="50800" bIns="50800" rtlCol="0" anchor="ctr"/>
              <a:lstStyle/>
              <a:p>
                <a:pPr algn="ctr">
                  <a:lnSpc>
                    <a:spcPts val="2999"/>
                  </a:lnSpc>
                </a:pPr>
                <a:endParaRPr/>
              </a:p>
            </p:txBody>
          </p:sp>
        </p:grpSp>
        <p:sp>
          <p:nvSpPr>
            <p:cNvPr id="31" name="TextBox 31"/>
            <p:cNvSpPr txBox="1"/>
            <p:nvPr/>
          </p:nvSpPr>
          <p:spPr>
            <a:xfrm>
              <a:off x="4620695" y="6544043"/>
              <a:ext cx="9027770" cy="1548437"/>
            </a:xfrm>
            <a:prstGeom prst="rect">
              <a:avLst/>
            </a:prstGeom>
          </p:spPr>
          <p:txBody>
            <a:bodyPr wrap="square" lIns="0" tIns="0" rIns="0" bIns="0" rtlCol="0" anchor="t">
              <a:spAutoFit/>
            </a:bodyPr>
            <a:lstStyle/>
            <a:p>
              <a:pPr algn="ctr">
                <a:lnSpc>
                  <a:spcPts val="4095"/>
                </a:lnSpc>
              </a:pPr>
              <a:r>
                <a:rPr lang="en-US" sz="3412" b="1" spc="354" dirty="0">
                  <a:solidFill>
                    <a:srgbClr val="FFF9F0"/>
                  </a:solidFill>
                  <a:latin typeface="Times New Roman" panose="02020603050405020304" pitchFamily="18" charset="0"/>
                  <a:ea typeface="Barlow Bold"/>
                  <a:cs typeface="Times New Roman" panose="02020603050405020304" pitchFamily="18" charset="0"/>
                  <a:sym typeface="Barlow Bold"/>
                </a:rPr>
                <a:t>CRIME ANALYSIS AGAINST WOMEN USING CLUSTERING &amp; CLASSIFICATION </a:t>
              </a:r>
            </a:p>
          </p:txBody>
        </p:sp>
      </p:grpSp>
      <p:sp>
        <p:nvSpPr>
          <p:cNvPr id="32" name="TextBox 32"/>
          <p:cNvSpPr txBox="1"/>
          <p:nvPr/>
        </p:nvSpPr>
        <p:spPr>
          <a:xfrm>
            <a:off x="5943600" y="8673775"/>
            <a:ext cx="6874956" cy="461665"/>
          </a:xfrm>
          <a:prstGeom prst="rect">
            <a:avLst/>
          </a:prstGeom>
        </p:spPr>
        <p:txBody>
          <a:bodyPr wrap="square" lIns="0" tIns="0" rIns="0" bIns="0" rtlCol="0" anchor="t">
            <a:spAutoFit/>
          </a:bodyPr>
          <a:lstStyle/>
          <a:p>
            <a:pPr algn="ctr">
              <a:lnSpc>
                <a:spcPts val="3618"/>
              </a:lnSpc>
            </a:pPr>
            <a:r>
              <a:rPr lang="en-US" sz="3015" b="1" dirty="0">
                <a:solidFill>
                  <a:srgbClr val="4A3D3D"/>
                </a:solidFill>
                <a:latin typeface="Times New Roman" panose="02020603050405020304" pitchFamily="18" charset="0"/>
                <a:ea typeface="Barlow Bold"/>
                <a:cs typeface="Times New Roman" panose="02020603050405020304" pitchFamily="18" charset="0"/>
                <a:sym typeface="Barlow Bold"/>
              </a:rPr>
              <a:t>PRAGADEESHWARAN O</a:t>
            </a:r>
          </a:p>
        </p:txBody>
      </p:sp>
      <p:grpSp>
        <p:nvGrpSpPr>
          <p:cNvPr id="37" name="Group 36">
            <a:extLst>
              <a:ext uri="{FF2B5EF4-FFF2-40B4-BE49-F238E27FC236}">
                <a16:creationId xmlns:a16="http://schemas.microsoft.com/office/drawing/2014/main" id="{05ECA9BC-4901-8AF0-8B20-3B8726486C02}"/>
              </a:ext>
            </a:extLst>
          </p:cNvPr>
          <p:cNvGrpSpPr/>
          <p:nvPr/>
        </p:nvGrpSpPr>
        <p:grpSpPr>
          <a:xfrm>
            <a:off x="248244" y="1693085"/>
            <a:ext cx="17791511" cy="8327786"/>
            <a:chOff x="396624" y="1997314"/>
            <a:chExt cx="17791511" cy="8327786"/>
          </a:xfrm>
        </p:grpSpPr>
        <p:sp>
          <p:nvSpPr>
            <p:cNvPr id="24" name="Freeform 24"/>
            <p:cNvSpPr/>
            <p:nvPr/>
          </p:nvSpPr>
          <p:spPr>
            <a:xfrm>
              <a:off x="396624" y="2447703"/>
              <a:ext cx="3775349" cy="7877397"/>
            </a:xfrm>
            <a:custGeom>
              <a:avLst/>
              <a:gdLst/>
              <a:ahLst/>
              <a:cxnLst/>
              <a:rect l="l" t="t" r="r" b="b"/>
              <a:pathLst>
                <a:path w="4186809" h="8229600">
                  <a:moveTo>
                    <a:pt x="0" y="0"/>
                  </a:moveTo>
                  <a:lnTo>
                    <a:pt x="4186809" y="0"/>
                  </a:lnTo>
                  <a:lnTo>
                    <a:pt x="4186809" y="8229600"/>
                  </a:lnTo>
                  <a:lnTo>
                    <a:pt x="0" y="8229600"/>
                  </a:lnTo>
                  <a:lnTo>
                    <a:pt x="0" y="0"/>
                  </a:lnTo>
                  <a:close/>
                </a:path>
              </a:pathLst>
            </a:custGeom>
            <a:blipFill>
              <a:blip r:embed="rId4"/>
              <a:stretch>
                <a:fillRect/>
              </a:stretch>
            </a:blipFill>
          </p:spPr>
        </p:sp>
        <p:grpSp>
          <p:nvGrpSpPr>
            <p:cNvPr id="12" name="Group 11">
              <a:extLst>
                <a:ext uri="{FF2B5EF4-FFF2-40B4-BE49-F238E27FC236}">
                  <a16:creationId xmlns:a16="http://schemas.microsoft.com/office/drawing/2014/main" id="{F48A5984-9EBC-6CD2-ADBB-EC91AA696372}"/>
                </a:ext>
              </a:extLst>
            </p:cNvPr>
            <p:cNvGrpSpPr/>
            <p:nvPr/>
          </p:nvGrpSpPr>
          <p:grpSpPr>
            <a:xfrm>
              <a:off x="3222262" y="1997314"/>
              <a:ext cx="13351373" cy="4103828"/>
              <a:chOff x="3222262" y="1997314"/>
              <a:chExt cx="13351373" cy="4103828"/>
            </a:xfrm>
          </p:grpSpPr>
          <p:grpSp>
            <p:nvGrpSpPr>
              <p:cNvPr id="33" name="Group 17">
                <a:extLst>
                  <a:ext uri="{FF2B5EF4-FFF2-40B4-BE49-F238E27FC236}">
                    <a16:creationId xmlns:a16="http://schemas.microsoft.com/office/drawing/2014/main" id="{9572F99F-2653-42A9-BDDF-8B3A6600F2E5}"/>
                  </a:ext>
                </a:extLst>
              </p:cNvPr>
              <p:cNvGrpSpPr/>
              <p:nvPr/>
            </p:nvGrpSpPr>
            <p:grpSpPr>
              <a:xfrm>
                <a:off x="13988557" y="2164710"/>
                <a:ext cx="2585078" cy="3008091"/>
                <a:chOff x="0" y="0"/>
                <a:chExt cx="698500" cy="812800"/>
              </a:xfrm>
            </p:grpSpPr>
            <p:sp>
              <p:nvSpPr>
                <p:cNvPr id="34" name="Freeform 18">
                  <a:extLst>
                    <a:ext uri="{FF2B5EF4-FFF2-40B4-BE49-F238E27FC236}">
                      <a16:creationId xmlns:a16="http://schemas.microsoft.com/office/drawing/2014/main" id="{39F6A6FB-E371-47A2-816F-6FBBBE5DD097}"/>
                    </a:ext>
                  </a:extLst>
                </p:cNvPr>
                <p:cNvSpPr/>
                <p:nvPr/>
              </p:nvSpPr>
              <p:spPr>
                <a:xfrm>
                  <a:off x="0" y="14826"/>
                  <a:ext cx="698500" cy="783147"/>
                </a:xfrm>
                <a:custGeom>
                  <a:avLst/>
                  <a:gdLst/>
                  <a:ahLst/>
                  <a:cxnLst/>
                  <a:rect l="l" t="t" r="r" b="b"/>
                  <a:pathLst>
                    <a:path w="698500" h="783147">
                      <a:moveTo>
                        <a:pt x="415987" y="24003"/>
                      </a:moveTo>
                      <a:lnTo>
                        <a:pt x="631763" y="149545"/>
                      </a:lnTo>
                      <a:cubicBezTo>
                        <a:pt x="673081" y="173585"/>
                        <a:pt x="698500" y="217782"/>
                        <a:pt x="698500" y="265585"/>
                      </a:cubicBezTo>
                      <a:lnTo>
                        <a:pt x="698500" y="517563"/>
                      </a:lnTo>
                      <a:cubicBezTo>
                        <a:pt x="698500" y="565366"/>
                        <a:pt x="673081" y="609563"/>
                        <a:pt x="631763" y="633603"/>
                      </a:cubicBezTo>
                      <a:lnTo>
                        <a:pt x="415987" y="759145"/>
                      </a:lnTo>
                      <a:cubicBezTo>
                        <a:pt x="374733" y="783148"/>
                        <a:pt x="323767" y="783148"/>
                        <a:pt x="282513" y="759145"/>
                      </a:cubicBezTo>
                      <a:lnTo>
                        <a:pt x="66737" y="633603"/>
                      </a:lnTo>
                      <a:cubicBezTo>
                        <a:pt x="25419" y="609563"/>
                        <a:pt x="0" y="565366"/>
                        <a:pt x="0" y="517563"/>
                      </a:cubicBezTo>
                      <a:lnTo>
                        <a:pt x="0" y="265585"/>
                      </a:lnTo>
                      <a:cubicBezTo>
                        <a:pt x="0" y="217782"/>
                        <a:pt x="25419" y="173585"/>
                        <a:pt x="66737" y="149545"/>
                      </a:cubicBezTo>
                      <a:lnTo>
                        <a:pt x="282513" y="24003"/>
                      </a:lnTo>
                      <a:cubicBezTo>
                        <a:pt x="323767" y="0"/>
                        <a:pt x="374733" y="0"/>
                        <a:pt x="415987" y="24003"/>
                      </a:cubicBezTo>
                      <a:close/>
                    </a:path>
                  </a:pathLst>
                </a:custGeom>
                <a:solidFill>
                  <a:srgbClr val="FFFDF2"/>
                </a:solidFill>
                <a:ln w="95250" cap="rnd">
                  <a:solidFill>
                    <a:srgbClr val="8363B8"/>
                  </a:solidFill>
                  <a:prstDash val="solid"/>
                  <a:round/>
                </a:ln>
              </p:spPr>
            </p:sp>
            <p:sp>
              <p:nvSpPr>
                <p:cNvPr id="35" name="TextBox 19">
                  <a:extLst>
                    <a:ext uri="{FF2B5EF4-FFF2-40B4-BE49-F238E27FC236}">
                      <a16:creationId xmlns:a16="http://schemas.microsoft.com/office/drawing/2014/main" id="{64FF5AAD-C146-44B9-948A-9C9D307385E0}"/>
                    </a:ext>
                  </a:extLst>
                </p:cNvPr>
                <p:cNvSpPr txBox="1"/>
                <p:nvPr/>
              </p:nvSpPr>
              <p:spPr>
                <a:xfrm>
                  <a:off x="0" y="101600"/>
                  <a:ext cx="698500" cy="571500"/>
                </a:xfrm>
                <a:prstGeom prst="rect">
                  <a:avLst/>
                </a:prstGeom>
              </p:spPr>
              <p:txBody>
                <a:bodyPr lIns="45512" tIns="45512" rIns="45512" bIns="45512" rtlCol="0" anchor="ctr"/>
                <a:lstStyle/>
                <a:p>
                  <a:pPr algn="ctr">
                    <a:lnSpc>
                      <a:spcPts val="2660"/>
                    </a:lnSpc>
                    <a:spcBef>
                      <a:spcPct val="0"/>
                    </a:spcBef>
                  </a:pPr>
                  <a:endParaRPr/>
                </a:p>
              </p:txBody>
            </p:sp>
          </p:grpSp>
          <p:grpSp>
            <p:nvGrpSpPr>
              <p:cNvPr id="2" name="Group 2"/>
              <p:cNvGrpSpPr/>
              <p:nvPr/>
            </p:nvGrpSpPr>
            <p:grpSpPr>
              <a:xfrm>
                <a:off x="3222262" y="1997316"/>
                <a:ext cx="2585078" cy="3008091"/>
                <a:chOff x="0" y="0"/>
                <a:chExt cx="698500" cy="812800"/>
              </a:xfrm>
            </p:grpSpPr>
            <p:sp>
              <p:nvSpPr>
                <p:cNvPr id="3" name="Freeform 3"/>
                <p:cNvSpPr/>
                <p:nvPr/>
              </p:nvSpPr>
              <p:spPr>
                <a:xfrm>
                  <a:off x="0" y="14826"/>
                  <a:ext cx="698500" cy="783147"/>
                </a:xfrm>
                <a:custGeom>
                  <a:avLst/>
                  <a:gdLst/>
                  <a:ahLst/>
                  <a:cxnLst/>
                  <a:rect l="l" t="t" r="r" b="b"/>
                  <a:pathLst>
                    <a:path w="698500" h="783147">
                      <a:moveTo>
                        <a:pt x="415987" y="24003"/>
                      </a:moveTo>
                      <a:lnTo>
                        <a:pt x="631763" y="149545"/>
                      </a:lnTo>
                      <a:cubicBezTo>
                        <a:pt x="673081" y="173585"/>
                        <a:pt x="698500" y="217782"/>
                        <a:pt x="698500" y="265585"/>
                      </a:cubicBezTo>
                      <a:lnTo>
                        <a:pt x="698500" y="517563"/>
                      </a:lnTo>
                      <a:cubicBezTo>
                        <a:pt x="698500" y="565366"/>
                        <a:pt x="673081" y="609563"/>
                        <a:pt x="631763" y="633603"/>
                      </a:cubicBezTo>
                      <a:lnTo>
                        <a:pt x="415987" y="759145"/>
                      </a:lnTo>
                      <a:cubicBezTo>
                        <a:pt x="374733" y="783148"/>
                        <a:pt x="323767" y="783148"/>
                        <a:pt x="282513" y="759145"/>
                      </a:cubicBezTo>
                      <a:lnTo>
                        <a:pt x="66737" y="633603"/>
                      </a:lnTo>
                      <a:cubicBezTo>
                        <a:pt x="25419" y="609563"/>
                        <a:pt x="0" y="565366"/>
                        <a:pt x="0" y="517563"/>
                      </a:cubicBezTo>
                      <a:lnTo>
                        <a:pt x="0" y="265585"/>
                      </a:lnTo>
                      <a:cubicBezTo>
                        <a:pt x="0" y="217782"/>
                        <a:pt x="25419" y="173585"/>
                        <a:pt x="66737" y="149545"/>
                      </a:cubicBezTo>
                      <a:lnTo>
                        <a:pt x="282513" y="24003"/>
                      </a:lnTo>
                      <a:cubicBezTo>
                        <a:pt x="323767" y="0"/>
                        <a:pt x="374733" y="0"/>
                        <a:pt x="415987" y="24003"/>
                      </a:cubicBezTo>
                      <a:close/>
                    </a:path>
                  </a:pathLst>
                </a:custGeom>
                <a:solidFill>
                  <a:srgbClr val="FFFDF2"/>
                </a:solidFill>
                <a:ln w="95250" cap="rnd">
                  <a:solidFill>
                    <a:srgbClr val="36B060"/>
                  </a:solidFill>
                  <a:prstDash val="solid"/>
                  <a:round/>
                </a:ln>
              </p:spPr>
            </p:sp>
            <p:sp>
              <p:nvSpPr>
                <p:cNvPr id="4" name="TextBox 4"/>
                <p:cNvSpPr txBox="1"/>
                <p:nvPr/>
              </p:nvSpPr>
              <p:spPr>
                <a:xfrm>
                  <a:off x="0" y="101600"/>
                  <a:ext cx="698500" cy="571500"/>
                </a:xfrm>
                <a:prstGeom prst="rect">
                  <a:avLst/>
                </a:prstGeom>
              </p:spPr>
              <p:txBody>
                <a:bodyPr lIns="45512" tIns="45512" rIns="45512" bIns="45512" rtlCol="0" anchor="ctr"/>
                <a:lstStyle/>
                <a:p>
                  <a:pPr algn="ctr">
                    <a:lnSpc>
                      <a:spcPts val="2660"/>
                    </a:lnSpc>
                    <a:spcBef>
                      <a:spcPct val="0"/>
                    </a:spcBef>
                  </a:pPr>
                  <a:endParaRPr/>
                </a:p>
              </p:txBody>
            </p:sp>
          </p:grpSp>
          <p:grpSp>
            <p:nvGrpSpPr>
              <p:cNvPr id="5" name="Group 5"/>
              <p:cNvGrpSpPr/>
              <p:nvPr/>
            </p:nvGrpSpPr>
            <p:grpSpPr>
              <a:xfrm>
                <a:off x="5926644" y="2910875"/>
                <a:ext cx="2585078" cy="3008091"/>
                <a:chOff x="0" y="0"/>
                <a:chExt cx="698500" cy="812800"/>
              </a:xfrm>
            </p:grpSpPr>
            <p:sp>
              <p:nvSpPr>
                <p:cNvPr id="6" name="Freeform 6"/>
                <p:cNvSpPr/>
                <p:nvPr/>
              </p:nvSpPr>
              <p:spPr>
                <a:xfrm>
                  <a:off x="0" y="14826"/>
                  <a:ext cx="698500" cy="783147"/>
                </a:xfrm>
                <a:custGeom>
                  <a:avLst/>
                  <a:gdLst/>
                  <a:ahLst/>
                  <a:cxnLst/>
                  <a:rect l="l" t="t" r="r" b="b"/>
                  <a:pathLst>
                    <a:path w="698500" h="783147">
                      <a:moveTo>
                        <a:pt x="415987" y="24003"/>
                      </a:moveTo>
                      <a:lnTo>
                        <a:pt x="631763" y="149545"/>
                      </a:lnTo>
                      <a:cubicBezTo>
                        <a:pt x="673081" y="173585"/>
                        <a:pt x="698500" y="217782"/>
                        <a:pt x="698500" y="265585"/>
                      </a:cubicBezTo>
                      <a:lnTo>
                        <a:pt x="698500" y="517563"/>
                      </a:lnTo>
                      <a:cubicBezTo>
                        <a:pt x="698500" y="565366"/>
                        <a:pt x="673081" y="609563"/>
                        <a:pt x="631763" y="633603"/>
                      </a:cubicBezTo>
                      <a:lnTo>
                        <a:pt x="415987" y="759145"/>
                      </a:lnTo>
                      <a:cubicBezTo>
                        <a:pt x="374733" y="783148"/>
                        <a:pt x="323767" y="783148"/>
                        <a:pt x="282513" y="759145"/>
                      </a:cubicBezTo>
                      <a:lnTo>
                        <a:pt x="66737" y="633603"/>
                      </a:lnTo>
                      <a:cubicBezTo>
                        <a:pt x="25419" y="609563"/>
                        <a:pt x="0" y="565366"/>
                        <a:pt x="0" y="517563"/>
                      </a:cubicBezTo>
                      <a:lnTo>
                        <a:pt x="0" y="265585"/>
                      </a:lnTo>
                      <a:cubicBezTo>
                        <a:pt x="0" y="217782"/>
                        <a:pt x="25419" y="173585"/>
                        <a:pt x="66737" y="149545"/>
                      </a:cubicBezTo>
                      <a:lnTo>
                        <a:pt x="282513" y="24003"/>
                      </a:lnTo>
                      <a:cubicBezTo>
                        <a:pt x="323767" y="0"/>
                        <a:pt x="374733" y="0"/>
                        <a:pt x="415987" y="24003"/>
                      </a:cubicBezTo>
                      <a:close/>
                    </a:path>
                  </a:pathLst>
                </a:custGeom>
                <a:solidFill>
                  <a:srgbClr val="FFFDF2"/>
                </a:solidFill>
                <a:ln w="95250" cap="rnd">
                  <a:solidFill>
                    <a:srgbClr val="36B060"/>
                  </a:solidFill>
                  <a:prstDash val="solid"/>
                  <a:round/>
                </a:ln>
              </p:spPr>
            </p:sp>
            <p:sp>
              <p:nvSpPr>
                <p:cNvPr id="7" name="TextBox 7"/>
                <p:cNvSpPr txBox="1"/>
                <p:nvPr/>
              </p:nvSpPr>
              <p:spPr>
                <a:xfrm>
                  <a:off x="0" y="101600"/>
                  <a:ext cx="698500" cy="571500"/>
                </a:xfrm>
                <a:prstGeom prst="rect">
                  <a:avLst/>
                </a:prstGeom>
              </p:spPr>
              <p:txBody>
                <a:bodyPr lIns="45512" tIns="45512" rIns="45512" bIns="45512" rtlCol="0" anchor="ctr"/>
                <a:lstStyle/>
                <a:p>
                  <a:pPr algn="ctr">
                    <a:lnSpc>
                      <a:spcPts val="2660"/>
                    </a:lnSpc>
                    <a:spcBef>
                      <a:spcPct val="0"/>
                    </a:spcBef>
                  </a:pPr>
                  <a:endParaRPr/>
                </a:p>
              </p:txBody>
            </p:sp>
          </p:grpSp>
          <p:grpSp>
            <p:nvGrpSpPr>
              <p:cNvPr id="8" name="Group 8"/>
              <p:cNvGrpSpPr/>
              <p:nvPr/>
            </p:nvGrpSpPr>
            <p:grpSpPr>
              <a:xfrm>
                <a:off x="8632978" y="1997314"/>
                <a:ext cx="2585078" cy="3008091"/>
                <a:chOff x="0" y="0"/>
                <a:chExt cx="698500" cy="812800"/>
              </a:xfrm>
            </p:grpSpPr>
            <p:sp>
              <p:nvSpPr>
                <p:cNvPr id="9" name="Freeform 9"/>
                <p:cNvSpPr/>
                <p:nvPr/>
              </p:nvSpPr>
              <p:spPr>
                <a:xfrm>
                  <a:off x="0" y="14826"/>
                  <a:ext cx="698500" cy="783147"/>
                </a:xfrm>
                <a:custGeom>
                  <a:avLst/>
                  <a:gdLst/>
                  <a:ahLst/>
                  <a:cxnLst/>
                  <a:rect l="l" t="t" r="r" b="b"/>
                  <a:pathLst>
                    <a:path w="698500" h="783147">
                      <a:moveTo>
                        <a:pt x="415987" y="24003"/>
                      </a:moveTo>
                      <a:lnTo>
                        <a:pt x="631763" y="149545"/>
                      </a:lnTo>
                      <a:cubicBezTo>
                        <a:pt x="673081" y="173585"/>
                        <a:pt x="698500" y="217782"/>
                        <a:pt x="698500" y="265585"/>
                      </a:cubicBezTo>
                      <a:lnTo>
                        <a:pt x="698500" y="517563"/>
                      </a:lnTo>
                      <a:cubicBezTo>
                        <a:pt x="698500" y="565366"/>
                        <a:pt x="673081" y="609563"/>
                        <a:pt x="631763" y="633603"/>
                      </a:cubicBezTo>
                      <a:lnTo>
                        <a:pt x="415987" y="759145"/>
                      </a:lnTo>
                      <a:cubicBezTo>
                        <a:pt x="374733" y="783148"/>
                        <a:pt x="323767" y="783148"/>
                        <a:pt x="282513" y="759145"/>
                      </a:cubicBezTo>
                      <a:lnTo>
                        <a:pt x="66737" y="633603"/>
                      </a:lnTo>
                      <a:cubicBezTo>
                        <a:pt x="25419" y="609563"/>
                        <a:pt x="0" y="565366"/>
                        <a:pt x="0" y="517563"/>
                      </a:cubicBezTo>
                      <a:lnTo>
                        <a:pt x="0" y="265585"/>
                      </a:lnTo>
                      <a:cubicBezTo>
                        <a:pt x="0" y="217782"/>
                        <a:pt x="25419" y="173585"/>
                        <a:pt x="66737" y="149545"/>
                      </a:cubicBezTo>
                      <a:lnTo>
                        <a:pt x="282513" y="24003"/>
                      </a:lnTo>
                      <a:cubicBezTo>
                        <a:pt x="323767" y="0"/>
                        <a:pt x="374733" y="0"/>
                        <a:pt x="415987" y="24003"/>
                      </a:cubicBezTo>
                      <a:close/>
                    </a:path>
                  </a:pathLst>
                </a:custGeom>
                <a:solidFill>
                  <a:srgbClr val="FFFDF2"/>
                </a:solidFill>
                <a:ln w="95250" cap="rnd">
                  <a:solidFill>
                    <a:srgbClr val="8363B8"/>
                  </a:solidFill>
                  <a:prstDash val="solid"/>
                  <a:round/>
                </a:ln>
              </p:spPr>
            </p:sp>
            <p:sp>
              <p:nvSpPr>
                <p:cNvPr id="10" name="TextBox 10"/>
                <p:cNvSpPr txBox="1"/>
                <p:nvPr/>
              </p:nvSpPr>
              <p:spPr>
                <a:xfrm>
                  <a:off x="0" y="101600"/>
                  <a:ext cx="698500" cy="571500"/>
                </a:xfrm>
                <a:prstGeom prst="rect">
                  <a:avLst/>
                </a:prstGeom>
              </p:spPr>
              <p:txBody>
                <a:bodyPr lIns="45512" tIns="45512" rIns="45512" bIns="45512" rtlCol="0" anchor="ctr"/>
                <a:lstStyle/>
                <a:p>
                  <a:pPr algn="ctr">
                    <a:lnSpc>
                      <a:spcPts val="2660"/>
                    </a:lnSpc>
                    <a:spcBef>
                      <a:spcPct val="0"/>
                    </a:spcBef>
                  </a:pPr>
                  <a:endParaRPr/>
                </a:p>
              </p:txBody>
            </p:sp>
          </p:grpSp>
          <p:grpSp>
            <p:nvGrpSpPr>
              <p:cNvPr id="17" name="Group 17"/>
              <p:cNvGrpSpPr/>
              <p:nvPr/>
            </p:nvGrpSpPr>
            <p:grpSpPr>
              <a:xfrm>
                <a:off x="11312936" y="3093051"/>
                <a:ext cx="2585078" cy="3008091"/>
                <a:chOff x="0" y="0"/>
                <a:chExt cx="698500" cy="812800"/>
              </a:xfrm>
            </p:grpSpPr>
            <p:sp>
              <p:nvSpPr>
                <p:cNvPr id="18" name="Freeform 18"/>
                <p:cNvSpPr/>
                <p:nvPr/>
              </p:nvSpPr>
              <p:spPr>
                <a:xfrm>
                  <a:off x="0" y="14826"/>
                  <a:ext cx="698500" cy="783147"/>
                </a:xfrm>
                <a:custGeom>
                  <a:avLst/>
                  <a:gdLst/>
                  <a:ahLst/>
                  <a:cxnLst/>
                  <a:rect l="l" t="t" r="r" b="b"/>
                  <a:pathLst>
                    <a:path w="698500" h="783147">
                      <a:moveTo>
                        <a:pt x="415987" y="24003"/>
                      </a:moveTo>
                      <a:lnTo>
                        <a:pt x="631763" y="149545"/>
                      </a:lnTo>
                      <a:cubicBezTo>
                        <a:pt x="673081" y="173585"/>
                        <a:pt x="698500" y="217782"/>
                        <a:pt x="698500" y="265585"/>
                      </a:cubicBezTo>
                      <a:lnTo>
                        <a:pt x="698500" y="517563"/>
                      </a:lnTo>
                      <a:cubicBezTo>
                        <a:pt x="698500" y="565366"/>
                        <a:pt x="673081" y="609563"/>
                        <a:pt x="631763" y="633603"/>
                      </a:cubicBezTo>
                      <a:lnTo>
                        <a:pt x="415987" y="759145"/>
                      </a:lnTo>
                      <a:cubicBezTo>
                        <a:pt x="374733" y="783148"/>
                        <a:pt x="323767" y="783148"/>
                        <a:pt x="282513" y="759145"/>
                      </a:cubicBezTo>
                      <a:lnTo>
                        <a:pt x="66737" y="633603"/>
                      </a:lnTo>
                      <a:cubicBezTo>
                        <a:pt x="25419" y="609563"/>
                        <a:pt x="0" y="565366"/>
                        <a:pt x="0" y="517563"/>
                      </a:cubicBezTo>
                      <a:lnTo>
                        <a:pt x="0" y="265585"/>
                      </a:lnTo>
                      <a:cubicBezTo>
                        <a:pt x="0" y="217782"/>
                        <a:pt x="25419" y="173585"/>
                        <a:pt x="66737" y="149545"/>
                      </a:cubicBezTo>
                      <a:lnTo>
                        <a:pt x="282513" y="24003"/>
                      </a:lnTo>
                      <a:cubicBezTo>
                        <a:pt x="323767" y="0"/>
                        <a:pt x="374733" y="0"/>
                        <a:pt x="415987" y="24003"/>
                      </a:cubicBezTo>
                      <a:close/>
                    </a:path>
                  </a:pathLst>
                </a:custGeom>
                <a:solidFill>
                  <a:srgbClr val="FFFDF2"/>
                </a:solidFill>
                <a:ln w="95250" cap="rnd">
                  <a:solidFill>
                    <a:srgbClr val="8363B8"/>
                  </a:solidFill>
                  <a:prstDash val="solid"/>
                  <a:round/>
                </a:ln>
              </p:spPr>
            </p:sp>
            <p:sp>
              <p:nvSpPr>
                <p:cNvPr id="19" name="TextBox 19"/>
                <p:cNvSpPr txBox="1"/>
                <p:nvPr/>
              </p:nvSpPr>
              <p:spPr>
                <a:xfrm>
                  <a:off x="0" y="101600"/>
                  <a:ext cx="698500" cy="571500"/>
                </a:xfrm>
                <a:prstGeom prst="rect">
                  <a:avLst/>
                </a:prstGeom>
              </p:spPr>
              <p:txBody>
                <a:bodyPr lIns="45512" tIns="45512" rIns="45512" bIns="45512" rtlCol="0" anchor="ctr"/>
                <a:lstStyle/>
                <a:p>
                  <a:pPr algn="ctr">
                    <a:lnSpc>
                      <a:spcPts val="2660"/>
                    </a:lnSpc>
                    <a:spcBef>
                      <a:spcPct val="0"/>
                    </a:spcBef>
                  </a:pPr>
                  <a:endParaRPr/>
                </a:p>
              </p:txBody>
            </p:sp>
          </p:grpSp>
          <p:sp>
            <p:nvSpPr>
              <p:cNvPr id="27" name="TextBox 27"/>
              <p:cNvSpPr txBox="1"/>
              <p:nvPr/>
            </p:nvSpPr>
            <p:spPr>
              <a:xfrm>
                <a:off x="3571062" y="2786270"/>
                <a:ext cx="1886083" cy="1628651"/>
              </a:xfrm>
              <a:prstGeom prst="rect">
                <a:avLst/>
              </a:prstGeom>
            </p:spPr>
            <p:txBody>
              <a:bodyPr lIns="0" tIns="0" rIns="0" bIns="0" rtlCol="0" anchor="t">
                <a:spAutoFit/>
              </a:bodyPr>
              <a:lstStyle/>
              <a:p>
                <a:pPr algn="ctr">
                  <a:lnSpc>
                    <a:spcPts val="12711"/>
                  </a:lnSpc>
                  <a:spcBef>
                    <a:spcPct val="0"/>
                  </a:spcBef>
                </a:pPr>
                <a:r>
                  <a:rPr lang="en-US" sz="12711" b="1" dirty="0">
                    <a:solidFill>
                      <a:srgbClr val="249E4E"/>
                    </a:solidFill>
                    <a:latin typeface="Barlow Ultra-Bold"/>
                    <a:ea typeface="Barlow Ultra-Bold"/>
                    <a:cs typeface="Barlow Ultra-Bold"/>
                    <a:sym typeface="Barlow Ultra-Bold"/>
                  </a:rPr>
                  <a:t>C</a:t>
                </a:r>
              </a:p>
            </p:txBody>
          </p:sp>
          <p:sp>
            <p:nvSpPr>
              <p:cNvPr id="28" name="TextBox 28"/>
              <p:cNvSpPr txBox="1"/>
              <p:nvPr/>
            </p:nvSpPr>
            <p:spPr>
              <a:xfrm>
                <a:off x="6306075" y="3686173"/>
                <a:ext cx="1886083" cy="1628651"/>
              </a:xfrm>
              <a:prstGeom prst="rect">
                <a:avLst/>
              </a:prstGeom>
            </p:spPr>
            <p:txBody>
              <a:bodyPr lIns="0" tIns="0" rIns="0" bIns="0" rtlCol="0" anchor="t">
                <a:spAutoFit/>
              </a:bodyPr>
              <a:lstStyle/>
              <a:p>
                <a:pPr algn="ctr">
                  <a:lnSpc>
                    <a:spcPts val="12711"/>
                  </a:lnSpc>
                  <a:spcBef>
                    <a:spcPct val="0"/>
                  </a:spcBef>
                </a:pPr>
                <a:r>
                  <a:rPr lang="en-US" sz="12711" b="1" dirty="0">
                    <a:solidFill>
                      <a:srgbClr val="249E4E"/>
                    </a:solidFill>
                    <a:latin typeface="Barlow Ultra-Bold"/>
                    <a:ea typeface="Barlow Ultra-Bold"/>
                    <a:cs typeface="Barlow Ultra-Bold"/>
                    <a:sym typeface="Barlow Ultra-Bold"/>
                  </a:rPr>
                  <a:t>R</a:t>
                </a:r>
              </a:p>
            </p:txBody>
          </p:sp>
          <p:sp>
            <p:nvSpPr>
              <p:cNvPr id="29" name="TextBox 29"/>
              <p:cNvSpPr txBox="1"/>
              <p:nvPr/>
            </p:nvSpPr>
            <p:spPr>
              <a:xfrm>
                <a:off x="8962803" y="2786268"/>
                <a:ext cx="1886083" cy="1628651"/>
              </a:xfrm>
              <a:prstGeom prst="rect">
                <a:avLst/>
              </a:prstGeom>
            </p:spPr>
            <p:txBody>
              <a:bodyPr lIns="0" tIns="0" rIns="0" bIns="0" rtlCol="0" anchor="t">
                <a:spAutoFit/>
              </a:bodyPr>
              <a:lstStyle/>
              <a:p>
                <a:pPr algn="ctr">
                  <a:lnSpc>
                    <a:spcPts val="12711"/>
                  </a:lnSpc>
                  <a:spcBef>
                    <a:spcPct val="0"/>
                  </a:spcBef>
                </a:pPr>
                <a:r>
                  <a:rPr lang="en-US" sz="12711" b="1" dirty="0">
                    <a:solidFill>
                      <a:srgbClr val="8363B8"/>
                    </a:solidFill>
                    <a:latin typeface="Barlow Ultra-Bold"/>
                    <a:ea typeface="Barlow Ultra-Bold"/>
                    <a:cs typeface="Barlow Ultra-Bold"/>
                    <a:sym typeface="Barlow Ultra-Bold"/>
                  </a:rPr>
                  <a:t>I</a:t>
                </a:r>
              </a:p>
            </p:txBody>
          </p:sp>
          <p:sp>
            <p:nvSpPr>
              <p:cNvPr id="30" name="TextBox 30"/>
              <p:cNvSpPr txBox="1"/>
              <p:nvPr/>
            </p:nvSpPr>
            <p:spPr>
              <a:xfrm>
                <a:off x="11653851" y="3780189"/>
                <a:ext cx="1886083" cy="1628651"/>
              </a:xfrm>
              <a:prstGeom prst="rect">
                <a:avLst/>
              </a:prstGeom>
            </p:spPr>
            <p:txBody>
              <a:bodyPr lIns="0" tIns="0" rIns="0" bIns="0" rtlCol="0" anchor="t">
                <a:spAutoFit/>
              </a:bodyPr>
              <a:lstStyle/>
              <a:p>
                <a:pPr algn="ctr">
                  <a:lnSpc>
                    <a:spcPts val="12711"/>
                  </a:lnSpc>
                  <a:spcBef>
                    <a:spcPct val="0"/>
                  </a:spcBef>
                </a:pPr>
                <a:r>
                  <a:rPr lang="en-US" sz="12711" b="1" dirty="0">
                    <a:solidFill>
                      <a:srgbClr val="8363B8"/>
                    </a:solidFill>
                    <a:latin typeface="Barlow Ultra-Bold"/>
                    <a:ea typeface="Barlow Ultra-Bold"/>
                    <a:cs typeface="Barlow Ultra-Bold"/>
                    <a:sym typeface="Barlow Ultra-Bold"/>
                  </a:rPr>
                  <a:t>M</a:t>
                </a:r>
              </a:p>
            </p:txBody>
          </p:sp>
          <p:sp>
            <p:nvSpPr>
              <p:cNvPr id="36" name="Rectangle 35">
                <a:extLst>
                  <a:ext uri="{FF2B5EF4-FFF2-40B4-BE49-F238E27FC236}">
                    <a16:creationId xmlns:a16="http://schemas.microsoft.com/office/drawing/2014/main" id="{9C4EF0EA-5E52-4813-97EA-B18D1FE7EC93}"/>
                  </a:ext>
                </a:extLst>
              </p:cNvPr>
              <p:cNvSpPr/>
              <p:nvPr/>
            </p:nvSpPr>
            <p:spPr>
              <a:xfrm>
                <a:off x="14837932" y="2818232"/>
                <a:ext cx="990902" cy="1560042"/>
              </a:xfrm>
              <a:prstGeom prst="rect">
                <a:avLst/>
              </a:prstGeom>
            </p:spPr>
            <p:txBody>
              <a:bodyPr wrap="square">
                <a:spAutoFit/>
              </a:bodyPr>
              <a:lstStyle/>
              <a:p>
                <a:pPr algn="ctr">
                  <a:lnSpc>
                    <a:spcPts val="12711"/>
                  </a:lnSpc>
                  <a:spcBef>
                    <a:spcPct val="0"/>
                  </a:spcBef>
                </a:pPr>
                <a:r>
                  <a:rPr lang="en-US" sz="9600" b="1" dirty="0">
                    <a:solidFill>
                      <a:srgbClr val="8363B8"/>
                    </a:solidFill>
                    <a:latin typeface="Barlow Ultra-Bold"/>
                    <a:ea typeface="Barlow Ultra-Bold"/>
                    <a:cs typeface="Barlow Ultra-Bold"/>
                    <a:sym typeface="Barlow Ultra-Bold"/>
                  </a:rPr>
                  <a:t>E</a:t>
                </a:r>
              </a:p>
            </p:txBody>
          </p:sp>
        </p:grpSp>
        <p:sp>
          <p:nvSpPr>
            <p:cNvPr id="23" name="Freeform 23"/>
            <p:cNvSpPr/>
            <p:nvPr/>
          </p:nvSpPr>
          <p:spPr>
            <a:xfrm>
              <a:off x="15664509" y="2185164"/>
              <a:ext cx="2523626" cy="7877397"/>
            </a:xfrm>
            <a:custGeom>
              <a:avLst/>
              <a:gdLst/>
              <a:ahLst/>
              <a:cxnLst/>
              <a:rect l="l" t="t" r="r" b="b"/>
              <a:pathLst>
                <a:path w="3466719" h="8229600">
                  <a:moveTo>
                    <a:pt x="0" y="0"/>
                  </a:moveTo>
                  <a:lnTo>
                    <a:pt x="3466719" y="0"/>
                  </a:lnTo>
                  <a:lnTo>
                    <a:pt x="3466719" y="8229600"/>
                  </a:lnTo>
                  <a:lnTo>
                    <a:pt x="0" y="8229600"/>
                  </a:lnTo>
                  <a:lnTo>
                    <a:pt x="0" y="0"/>
                  </a:lnTo>
                  <a:close/>
                </a:path>
              </a:pathLst>
            </a:custGeom>
            <a:blipFill>
              <a:blip r:embed="rId5"/>
              <a:stretch>
                <a:fillRect/>
              </a:stretch>
            </a:blipFill>
          </p:spPr>
          <p:txBody>
            <a:bodyPr/>
            <a:lstStyle/>
            <a:p>
              <a:endParaRPr lang="en-US" dirty="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grpSp>
        <p:nvGrpSpPr>
          <p:cNvPr id="2" name="Group 2"/>
          <p:cNvGrpSpPr/>
          <p:nvPr/>
        </p:nvGrpSpPr>
        <p:grpSpPr>
          <a:xfrm>
            <a:off x="13721316" y="573057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028700" y="10287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2971800" y="8722122"/>
            <a:ext cx="3086100" cy="189103"/>
            <a:chOff x="0" y="0"/>
            <a:chExt cx="812800" cy="49805"/>
          </a:xfrm>
        </p:grpSpPr>
        <p:sp>
          <p:nvSpPr>
            <p:cNvPr id="10" name="Freeform 10"/>
            <p:cNvSpPr/>
            <p:nvPr/>
          </p:nvSpPr>
          <p:spPr>
            <a:xfrm>
              <a:off x="0" y="0"/>
              <a:ext cx="812800" cy="49805"/>
            </a:xfrm>
            <a:custGeom>
              <a:avLst/>
              <a:gdLst/>
              <a:ahLst/>
              <a:cxnLst/>
              <a:rect l="l" t="t" r="r" b="b"/>
              <a:pathLst>
                <a:path w="812800" h="49805">
                  <a:moveTo>
                    <a:pt x="0" y="0"/>
                  </a:moveTo>
                  <a:lnTo>
                    <a:pt x="812800" y="0"/>
                  </a:lnTo>
                  <a:lnTo>
                    <a:pt x="812800" y="49805"/>
                  </a:lnTo>
                  <a:lnTo>
                    <a:pt x="0" y="49805"/>
                  </a:lnTo>
                  <a:close/>
                </a:path>
              </a:pathLst>
            </a:custGeom>
            <a:solidFill>
              <a:srgbClr val="FFFDF2"/>
            </a:solidFill>
          </p:spPr>
        </p:sp>
        <p:sp>
          <p:nvSpPr>
            <p:cNvPr id="11" name="TextBox 11"/>
            <p:cNvSpPr txBox="1"/>
            <p:nvPr/>
          </p:nvSpPr>
          <p:spPr>
            <a:xfrm>
              <a:off x="0" y="-9525"/>
              <a:ext cx="812800" cy="59330"/>
            </a:xfrm>
            <a:prstGeom prst="rect">
              <a:avLst/>
            </a:prstGeom>
          </p:spPr>
          <p:txBody>
            <a:bodyPr lIns="50800" tIns="50800" rIns="50800" bIns="50800" rtlCol="0" anchor="ctr"/>
            <a:lstStyle/>
            <a:p>
              <a:pPr algn="ctr">
                <a:lnSpc>
                  <a:spcPts val="2999"/>
                </a:lnSpc>
              </a:pPr>
              <a:endParaRPr/>
            </a:p>
          </p:txBody>
        </p:sp>
      </p:grpSp>
      <p:sp>
        <p:nvSpPr>
          <p:cNvPr id="16" name="Freeform 16"/>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8" name="Table 17">
            <a:extLst>
              <a:ext uri="{FF2B5EF4-FFF2-40B4-BE49-F238E27FC236}">
                <a16:creationId xmlns:a16="http://schemas.microsoft.com/office/drawing/2014/main" id="{5EADB287-C467-48DC-B5EC-79FEB0AF91D5}"/>
              </a:ext>
            </a:extLst>
          </p:cNvPr>
          <p:cNvGraphicFramePr>
            <a:graphicFrameLocks noGrp="1"/>
          </p:cNvGraphicFramePr>
          <p:nvPr>
            <p:extLst>
              <p:ext uri="{D42A27DB-BD31-4B8C-83A1-F6EECF244321}">
                <p14:modId xmlns:p14="http://schemas.microsoft.com/office/powerpoint/2010/main" val="2708248939"/>
              </p:ext>
            </p:extLst>
          </p:nvPr>
        </p:nvGraphicFramePr>
        <p:xfrm>
          <a:off x="1028700" y="1028703"/>
          <a:ext cx="16040100" cy="8347094"/>
        </p:xfrm>
        <a:graphic>
          <a:graphicData uri="http://schemas.openxmlformats.org/drawingml/2006/table">
            <a:tbl>
              <a:tblPr firstRow="1" bandRow="1">
                <a:tableStyleId>{7E9639D4-E3E2-4D34-9284-5A2195B3D0D7}</a:tableStyleId>
              </a:tblPr>
              <a:tblGrid>
                <a:gridCol w="800100">
                  <a:extLst>
                    <a:ext uri="{9D8B030D-6E8A-4147-A177-3AD203B41FA5}">
                      <a16:colId xmlns:a16="http://schemas.microsoft.com/office/drawing/2014/main" val="3941664374"/>
                    </a:ext>
                  </a:extLst>
                </a:gridCol>
                <a:gridCol w="3962400">
                  <a:extLst>
                    <a:ext uri="{9D8B030D-6E8A-4147-A177-3AD203B41FA5}">
                      <a16:colId xmlns:a16="http://schemas.microsoft.com/office/drawing/2014/main" val="3632423385"/>
                    </a:ext>
                  </a:extLst>
                </a:gridCol>
                <a:gridCol w="2514600">
                  <a:extLst>
                    <a:ext uri="{9D8B030D-6E8A-4147-A177-3AD203B41FA5}">
                      <a16:colId xmlns:a16="http://schemas.microsoft.com/office/drawing/2014/main" val="3984926096"/>
                    </a:ext>
                  </a:extLst>
                </a:gridCol>
                <a:gridCol w="3416300">
                  <a:extLst>
                    <a:ext uri="{9D8B030D-6E8A-4147-A177-3AD203B41FA5}">
                      <a16:colId xmlns:a16="http://schemas.microsoft.com/office/drawing/2014/main" val="727958106"/>
                    </a:ext>
                  </a:extLst>
                </a:gridCol>
                <a:gridCol w="2673350">
                  <a:extLst>
                    <a:ext uri="{9D8B030D-6E8A-4147-A177-3AD203B41FA5}">
                      <a16:colId xmlns:a16="http://schemas.microsoft.com/office/drawing/2014/main" val="2470834359"/>
                    </a:ext>
                  </a:extLst>
                </a:gridCol>
                <a:gridCol w="2673350">
                  <a:extLst>
                    <a:ext uri="{9D8B030D-6E8A-4147-A177-3AD203B41FA5}">
                      <a16:colId xmlns:a16="http://schemas.microsoft.com/office/drawing/2014/main" val="3747370395"/>
                    </a:ext>
                  </a:extLst>
                </a:gridCol>
              </a:tblGrid>
              <a:tr h="808607">
                <a:tc>
                  <a:txBody>
                    <a:bodyPr/>
                    <a:lstStyle/>
                    <a:p>
                      <a:pPr algn="ctr"/>
                      <a:r>
                        <a:rPr lang="en-US" sz="2400" dirty="0">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Title &amp; 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Year &amp;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Methods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Future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7763928"/>
                  </a:ext>
                </a:extLst>
              </a:tr>
              <a:tr h="1886750">
                <a:tc>
                  <a:txBody>
                    <a:bodyPr/>
                    <a:lstStyle/>
                    <a:p>
                      <a:pPr algn="ctr"/>
                      <a:r>
                        <a:rPr lang="en-US" sz="2400" dirty="0">
                          <a:latin typeface="Times New Roman" panose="02020603050405020304" pitchFamily="18" charset="0"/>
                          <a:cs typeface="Times New Roman" panose="02020603050405020304" pitchFamily="18" charset="0"/>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Under-Reporting in Violence Against Women Analysis in Italy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Silvia </a:t>
                      </a:r>
                      <a:r>
                        <a:rPr lang="en-US" sz="2400" dirty="0" err="1">
                          <a:latin typeface="Times New Roman" panose="02020603050405020304" pitchFamily="18" charset="0"/>
                          <a:cs typeface="Times New Roman" panose="02020603050405020304" pitchFamily="18" charset="0"/>
                        </a:rPr>
                        <a:t>Polettini</a:t>
                      </a:r>
                      <a:r>
                        <a:rPr lang="en-US" sz="2400" dirty="0">
                          <a:latin typeface="Times New Roman" panose="02020603050405020304" pitchFamily="18" charset="0"/>
                          <a:cs typeface="Times New Roman" panose="02020603050405020304" pitchFamily="18" charset="0"/>
                        </a:rPr>
                        <a:t>, Serena Arima, Sara Martino</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2024, Social Indicators Research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Bayesian hierarchical model analyzing under-reporting in Italy (2019-2020).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Socio-economic factors significantly affect violence rates and reporting.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Expanding data sources for broader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8944897"/>
                  </a:ext>
                </a:extLst>
              </a:tr>
              <a:tr h="1886750">
                <a:tc>
                  <a:txBody>
                    <a:bodyPr/>
                    <a:lstStyle/>
                    <a:p>
                      <a:pPr algn="ctr"/>
                      <a:r>
                        <a:rPr lang="en-US" sz="2400" dirty="0">
                          <a:latin typeface="Times New Roman" panose="02020603050405020304" pitchFamily="18" charset="0"/>
                          <a:cs typeface="Times New Roman" panose="02020603050405020304" pitchFamily="18" charset="0"/>
                        </a:rPr>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latin typeface="Times New Roman" panose="02020603050405020304" pitchFamily="18" charset="0"/>
                          <a:cs typeface="Times New Roman" panose="02020603050405020304" pitchFamily="18" charset="0"/>
                        </a:rPr>
                        <a:t>Role of AI in Crime Prediction and Pattern Analysis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Manpreet Kaur, </a:t>
                      </a:r>
                      <a:r>
                        <a:rPr lang="en-US" sz="2400" dirty="0" err="1">
                          <a:latin typeface="Times New Roman" panose="02020603050405020304" pitchFamily="18" charset="0"/>
                          <a:cs typeface="Times New Roman" panose="02020603050405020304" pitchFamily="18" charset="0"/>
                        </a:rPr>
                        <a:t>Munish</a:t>
                      </a:r>
                      <a:r>
                        <a:rPr lang="en-US" sz="2400" dirty="0">
                          <a:latin typeface="Times New Roman" panose="02020603050405020304" pitchFamily="18" charset="0"/>
                          <a:cs typeface="Times New Roman" panose="02020603050405020304" pitchFamily="18" charset="0"/>
                        </a:rPr>
                        <a:t> Saini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2024, AI Review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err="1">
                          <a:latin typeface="Times New Roman" panose="02020603050405020304" pitchFamily="18" charset="0"/>
                          <a:cs typeface="Times New Roman" panose="02020603050405020304" pitchFamily="18" charset="0"/>
                        </a:rPr>
                        <a:t>Scientometric</a:t>
                      </a:r>
                      <a:r>
                        <a:rPr lang="en-US" sz="2400" dirty="0">
                          <a:latin typeface="Times New Roman" panose="02020603050405020304" pitchFamily="18" charset="0"/>
                          <a:cs typeface="Times New Roman" panose="02020603050405020304" pitchFamily="18" charset="0"/>
                        </a:rPr>
                        <a:t> analysis of CPPA research using Scopus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Identified five AI method clusters. USA, India, China are key contributors.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latin typeface="Times New Roman" panose="02020603050405020304" pitchFamily="18" charset="0"/>
                          <a:cs typeface="Times New Roman" panose="02020603050405020304" pitchFamily="18" charset="0"/>
                        </a:rPr>
                        <a:t>Further studies on AI advancements in CPPA.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1801398"/>
                  </a:ext>
                </a:extLst>
              </a:tr>
              <a:tr h="3683654">
                <a:tc>
                  <a:txBody>
                    <a:bodyPr/>
                    <a:lstStyle/>
                    <a:p>
                      <a:pPr algn="ctr"/>
                      <a:r>
                        <a:rPr lang="en-US" sz="2400" dirty="0">
                          <a:latin typeface="Times New Roman" panose="02020603050405020304" pitchFamily="18" charset="0"/>
                          <a:cs typeface="Times New Roman" panose="02020603050405020304" pitchFamily="18" charset="0"/>
                        </a:rPr>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Crime against Women in India: District-Level Risk Estimation using Small Area Estimation </a:t>
                      </a:r>
                      <a:br>
                        <a:rPr lang="en-US" sz="2400" dirty="0"/>
                      </a:br>
                      <a:r>
                        <a:rPr lang="en-US" sz="2400" dirty="0"/>
                        <a:t>Pooja BS, Vasudeva </a:t>
                      </a:r>
                      <a:r>
                        <a:rPr lang="en-US" sz="2400" dirty="0" err="1"/>
                        <a:t>Guddattu</a:t>
                      </a:r>
                      <a:r>
                        <a:rPr lang="en-US" sz="2400" dirty="0"/>
                        <a:t>, K. </a:t>
                      </a:r>
                      <a:r>
                        <a:rPr lang="en-US" sz="2400" dirty="0" err="1"/>
                        <a:t>Aruna</a:t>
                      </a:r>
                      <a:r>
                        <a:rPr lang="en-US" sz="2400" dirty="0"/>
                        <a:t> Rao</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2024, Frontiers in Public Health</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Small Area Estimation, hotspot analysis, spatial regression on NCRB crime data (2020-2022).</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Crime rates increased from 2020-2022. High-risk states identified.</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t>Socio-cultural interventions and individual-level studies in priority areas.</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1961131"/>
                  </a:ext>
                </a:extLst>
              </a:tr>
            </a:tbl>
          </a:graphicData>
        </a:graphic>
      </p:graphicFrame>
    </p:spTree>
    <p:extLst>
      <p:ext uri="{BB962C8B-B14F-4D97-AF65-F5344CB8AC3E}">
        <p14:creationId xmlns:p14="http://schemas.microsoft.com/office/powerpoint/2010/main" val="1333536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66634" cy="6185844"/>
            <a:chOff x="0" y="0"/>
            <a:chExt cx="1097385" cy="1629193"/>
          </a:xfrm>
        </p:grpSpPr>
        <p:sp>
          <p:nvSpPr>
            <p:cNvPr id="3" name="Freeform 3"/>
            <p:cNvSpPr/>
            <p:nvPr/>
          </p:nvSpPr>
          <p:spPr>
            <a:xfrm>
              <a:off x="0" y="0"/>
              <a:ext cx="1097385" cy="1629193"/>
            </a:xfrm>
            <a:custGeom>
              <a:avLst/>
              <a:gdLst/>
              <a:ahLst/>
              <a:cxnLst/>
              <a:rect l="l" t="t" r="r" b="b"/>
              <a:pathLst>
                <a:path w="1097385" h="1629193">
                  <a:moveTo>
                    <a:pt x="0" y="0"/>
                  </a:moveTo>
                  <a:lnTo>
                    <a:pt x="1097385" y="0"/>
                  </a:lnTo>
                  <a:lnTo>
                    <a:pt x="1097385" y="1629193"/>
                  </a:lnTo>
                  <a:lnTo>
                    <a:pt x="0" y="1629193"/>
                  </a:lnTo>
                  <a:close/>
                </a:path>
              </a:pathLst>
            </a:custGeom>
            <a:solidFill>
              <a:srgbClr val="FDEAFF"/>
            </a:solidFill>
          </p:spPr>
        </p:sp>
        <p:sp>
          <p:nvSpPr>
            <p:cNvPr id="4" name="TextBox 4"/>
            <p:cNvSpPr txBox="1"/>
            <p:nvPr/>
          </p:nvSpPr>
          <p:spPr>
            <a:xfrm>
              <a:off x="0" y="-9525"/>
              <a:ext cx="1097385" cy="1638718"/>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a:off x="16593436" y="6185844"/>
            <a:ext cx="1694564" cy="4101156"/>
            <a:chOff x="0" y="0"/>
            <a:chExt cx="446305" cy="1080140"/>
          </a:xfrm>
        </p:grpSpPr>
        <p:sp>
          <p:nvSpPr>
            <p:cNvPr id="6" name="Freeform 6"/>
            <p:cNvSpPr/>
            <p:nvPr/>
          </p:nvSpPr>
          <p:spPr>
            <a:xfrm>
              <a:off x="0" y="0"/>
              <a:ext cx="446305" cy="1080140"/>
            </a:xfrm>
            <a:custGeom>
              <a:avLst/>
              <a:gdLst/>
              <a:ahLst/>
              <a:cxnLst/>
              <a:rect l="l" t="t" r="r" b="b"/>
              <a:pathLst>
                <a:path w="446305" h="1080140">
                  <a:moveTo>
                    <a:pt x="0" y="0"/>
                  </a:moveTo>
                  <a:lnTo>
                    <a:pt x="446305" y="0"/>
                  </a:lnTo>
                  <a:lnTo>
                    <a:pt x="446305" y="1080140"/>
                  </a:lnTo>
                  <a:lnTo>
                    <a:pt x="0" y="1080140"/>
                  </a:lnTo>
                  <a:close/>
                </a:path>
              </a:pathLst>
            </a:custGeom>
            <a:solidFill>
              <a:srgbClr val="FDEAFF"/>
            </a:solidFill>
          </p:spPr>
        </p:sp>
        <p:sp>
          <p:nvSpPr>
            <p:cNvPr id="7" name="TextBox 7"/>
            <p:cNvSpPr txBox="1"/>
            <p:nvPr/>
          </p:nvSpPr>
          <p:spPr>
            <a:xfrm>
              <a:off x="0" y="-9525"/>
              <a:ext cx="446305" cy="1089665"/>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762000" y="870359"/>
            <a:ext cx="6327682" cy="836768"/>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RESEARCH GAP</a:t>
            </a:r>
          </a:p>
        </p:txBody>
      </p:sp>
      <p:sp>
        <p:nvSpPr>
          <p:cNvPr id="14" name="Freeform 14"/>
          <p:cNvSpPr/>
          <p:nvPr/>
        </p:nvSpPr>
        <p:spPr>
          <a:xfrm>
            <a:off x="517554" y="3373378"/>
            <a:ext cx="5442121" cy="6667223"/>
          </a:xfrm>
          <a:custGeom>
            <a:avLst/>
            <a:gdLst/>
            <a:ahLst/>
            <a:cxnLst/>
            <a:rect l="l" t="t" r="r" b="b"/>
            <a:pathLst>
              <a:path w="5442121" h="6667223">
                <a:moveTo>
                  <a:pt x="0" y="0"/>
                </a:moveTo>
                <a:lnTo>
                  <a:pt x="5442121" y="0"/>
                </a:lnTo>
                <a:lnTo>
                  <a:pt x="5442121" y="6667223"/>
                </a:lnTo>
                <a:lnTo>
                  <a:pt x="0" y="6667223"/>
                </a:lnTo>
                <a:lnTo>
                  <a:pt x="0" y="0"/>
                </a:lnTo>
                <a:close/>
              </a:path>
            </a:pathLst>
          </a:custGeom>
          <a:blipFill>
            <a:blip r:embed="rId2"/>
            <a:stretch>
              <a:fillRect/>
            </a:stretch>
          </a:blipFill>
        </p:spPr>
        <p:txBody>
          <a:bodyPr/>
          <a:lstStyle/>
          <a:p>
            <a:endParaRPr lang="en-US" dirty="0"/>
          </a:p>
        </p:txBody>
      </p:sp>
      <p:sp>
        <p:nvSpPr>
          <p:cNvPr id="16" name="Freeform 16"/>
          <p:cNvSpPr/>
          <p:nvPr/>
        </p:nvSpPr>
        <p:spPr>
          <a:xfrm rot="5400000">
            <a:off x="-1783307" y="5966285"/>
            <a:ext cx="3634792" cy="1989223"/>
          </a:xfrm>
          <a:custGeom>
            <a:avLst/>
            <a:gdLst/>
            <a:ahLst/>
            <a:cxnLst/>
            <a:rect l="l" t="t" r="r" b="b"/>
            <a:pathLst>
              <a:path w="3634792" h="1989223">
                <a:moveTo>
                  <a:pt x="0" y="0"/>
                </a:moveTo>
                <a:lnTo>
                  <a:pt x="3634792" y="0"/>
                </a:lnTo>
                <a:lnTo>
                  <a:pt x="3634792" y="1989222"/>
                </a:lnTo>
                <a:lnTo>
                  <a:pt x="0" y="19892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2">
            <a:extLst>
              <a:ext uri="{FF2B5EF4-FFF2-40B4-BE49-F238E27FC236}">
                <a16:creationId xmlns:a16="http://schemas.microsoft.com/office/drawing/2014/main" id="{F0C89B61-1884-4BA8-8E1A-FAF7716C8211}"/>
              </a:ext>
            </a:extLst>
          </p:cNvPr>
          <p:cNvSpPr txBox="1"/>
          <p:nvPr/>
        </p:nvSpPr>
        <p:spPr>
          <a:xfrm>
            <a:off x="6391718" y="1943100"/>
            <a:ext cx="11049000" cy="7597273"/>
          </a:xfrm>
          <a:prstGeom prst="rect">
            <a:avLst/>
          </a:prstGeom>
          <a:noFill/>
        </p:spPr>
        <p:txBody>
          <a:bodyPr wrap="square" rtlCol="0">
            <a:spAutoFit/>
          </a:bodyPr>
          <a:lstStyle/>
          <a:p>
            <a:pPr lvl="0" algn="just" eaLnBrk="0" fontAlgn="base" hangingPunct="0">
              <a:spcBef>
                <a:spcPct val="0"/>
              </a:spcBef>
              <a:spcAft>
                <a:spcPct val="0"/>
              </a:spcAft>
            </a:pPr>
            <a:r>
              <a:rPr lang="en-US" altLang="en-US" sz="2400" b="1" dirty="0">
                <a:latin typeface="Times New Roman" panose="02020603050405020304" pitchFamily="18" charset="0"/>
                <a:cs typeface="Times New Roman" panose="02020603050405020304" pitchFamily="18" charset="0"/>
              </a:rPr>
              <a:t>Lack of Comprehensive Analysis:</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Existing studies often focus on individual states or specific crimes against women rather than a comprehensive national analysis.</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b="1" dirty="0">
                <a:latin typeface="Times New Roman" panose="02020603050405020304" pitchFamily="18" charset="0"/>
                <a:cs typeface="Times New Roman" panose="02020603050405020304" pitchFamily="18" charset="0"/>
              </a:rPr>
              <a:t>Spatial and Temporal Distribution:</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There's insufficient research on the spatial and temporal distribution of crimes against women across different regions and time periods.</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b="1" dirty="0">
                <a:latin typeface="Times New Roman" panose="02020603050405020304" pitchFamily="18" charset="0"/>
                <a:cs typeface="Times New Roman" panose="02020603050405020304" pitchFamily="18" charset="0"/>
              </a:rPr>
              <a:t>Interconnectedness of Regions:</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Limited understanding of how crimes in different states are interconnected and influenced by regional factors.</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b="1" dirty="0">
                <a:latin typeface="Times New Roman" panose="02020603050405020304" pitchFamily="18" charset="0"/>
                <a:cs typeface="Times New Roman" panose="02020603050405020304" pitchFamily="18" charset="0"/>
              </a:rPr>
              <a:t>Underutilization of Graph-Based Clustering:</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The potential of graph-based clustering techniques, such as the </a:t>
            </a:r>
            <a:r>
              <a:rPr lang="en-US" altLang="en-US" sz="2400" dirty="0" err="1">
                <a:latin typeface="Times New Roman" panose="02020603050405020304" pitchFamily="18" charset="0"/>
                <a:cs typeface="Times New Roman" panose="02020603050405020304" pitchFamily="18" charset="0"/>
              </a:rPr>
              <a:t>Infomap</a:t>
            </a:r>
            <a:r>
              <a:rPr lang="en-US" altLang="en-US" sz="2400" dirty="0">
                <a:latin typeface="Times New Roman" panose="02020603050405020304" pitchFamily="18" charset="0"/>
                <a:cs typeface="Times New Roman" panose="02020603050405020304" pitchFamily="18" charset="0"/>
              </a:rPr>
              <a:t> algorithm, has not been fully explored in analyzing crime patterns.</a:t>
            </a:r>
          </a:p>
          <a:p>
            <a:pPr lvl="0" algn="just" eaLnBrk="0" fontAlgn="base" hangingPunct="0">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b="1" dirty="0">
                <a:latin typeface="Times New Roman" panose="02020603050405020304" pitchFamily="18" charset="0"/>
                <a:cs typeface="Times New Roman" panose="02020603050405020304" pitchFamily="18" charset="0"/>
              </a:rPr>
              <a:t>Predictive Analysis:</a:t>
            </a:r>
            <a:endParaRPr lang="en-US" altLang="en-US" sz="2400" dirty="0">
              <a:latin typeface="Times New Roman" panose="02020603050405020304" pitchFamily="18" charset="0"/>
              <a:cs typeface="Times New Roman" panose="02020603050405020304" pitchFamily="18" charset="0"/>
            </a:endParaRPr>
          </a:p>
          <a:p>
            <a:pPr lvl="0" algn="just" eaLnBrk="0" fontAlgn="base" hangingPunct="0">
              <a:spcBef>
                <a:spcPct val="0"/>
              </a:spcBef>
              <a:spcAft>
                <a:spcPct val="0"/>
              </a:spcAft>
            </a:pPr>
            <a:r>
              <a:rPr lang="en-US" altLang="en-US" sz="2400" dirty="0">
                <a:latin typeface="Times New Roman" panose="02020603050405020304" pitchFamily="18" charset="0"/>
                <a:cs typeface="Times New Roman" panose="02020603050405020304" pitchFamily="18" charset="0"/>
              </a:rPr>
              <a:t>There is a lack of predictive analysis models that can anticipate future crime trends based on historical data.</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grpSp>
        <p:nvGrpSpPr>
          <p:cNvPr id="5" name="Group 5"/>
          <p:cNvGrpSpPr/>
          <p:nvPr/>
        </p:nvGrpSpPr>
        <p:grpSpPr>
          <a:xfrm>
            <a:off x="16593436" y="6185844"/>
            <a:ext cx="1694564" cy="4101156"/>
            <a:chOff x="0" y="0"/>
            <a:chExt cx="446305" cy="1080140"/>
          </a:xfrm>
        </p:grpSpPr>
        <p:sp>
          <p:nvSpPr>
            <p:cNvPr id="6" name="Freeform 6"/>
            <p:cNvSpPr/>
            <p:nvPr/>
          </p:nvSpPr>
          <p:spPr>
            <a:xfrm>
              <a:off x="0" y="0"/>
              <a:ext cx="446305" cy="1080140"/>
            </a:xfrm>
            <a:custGeom>
              <a:avLst/>
              <a:gdLst/>
              <a:ahLst/>
              <a:cxnLst/>
              <a:rect l="l" t="t" r="r" b="b"/>
              <a:pathLst>
                <a:path w="446305" h="1080140">
                  <a:moveTo>
                    <a:pt x="0" y="0"/>
                  </a:moveTo>
                  <a:lnTo>
                    <a:pt x="446305" y="0"/>
                  </a:lnTo>
                  <a:lnTo>
                    <a:pt x="446305" y="1080140"/>
                  </a:lnTo>
                  <a:lnTo>
                    <a:pt x="0" y="1080140"/>
                  </a:lnTo>
                  <a:close/>
                </a:path>
              </a:pathLst>
            </a:custGeom>
            <a:solidFill>
              <a:srgbClr val="FDEAFF"/>
            </a:solidFill>
          </p:spPr>
        </p:sp>
        <p:sp>
          <p:nvSpPr>
            <p:cNvPr id="7" name="TextBox 7"/>
            <p:cNvSpPr txBox="1"/>
            <p:nvPr/>
          </p:nvSpPr>
          <p:spPr>
            <a:xfrm>
              <a:off x="0" y="-9525"/>
              <a:ext cx="446305" cy="1089665"/>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533400" y="585377"/>
            <a:ext cx="15468600" cy="923330"/>
          </a:xfrm>
          <a:prstGeom prst="rect">
            <a:avLst/>
          </a:prstGeom>
        </p:spPr>
        <p:txBody>
          <a:bodyPr wrap="square" lIns="0" tIns="0" rIns="0" bIns="0" rtlCol="0" anchor="t">
            <a:spAutoFit/>
          </a:bodyPr>
          <a:lstStyle/>
          <a:p>
            <a:pPr algn="l">
              <a:lnSpc>
                <a:spcPts val="7200"/>
              </a:lnSpc>
            </a:pPr>
            <a:r>
              <a:rPr lang="en-US" sz="60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EFFECTIVENESS AND EFFICIENCY </a:t>
            </a:r>
          </a:p>
        </p:txBody>
      </p:sp>
      <p:sp>
        <p:nvSpPr>
          <p:cNvPr id="15" name="Freeform 15"/>
          <p:cNvSpPr/>
          <p:nvPr/>
        </p:nvSpPr>
        <p:spPr>
          <a:xfrm rot="5400000">
            <a:off x="15770651" y="-309508"/>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2">
            <a:extLst>
              <a:ext uri="{FF2B5EF4-FFF2-40B4-BE49-F238E27FC236}">
                <a16:creationId xmlns:a16="http://schemas.microsoft.com/office/drawing/2014/main" id="{C11A6901-2FF9-49AD-BE0E-0FFDDB104315}"/>
              </a:ext>
            </a:extLst>
          </p:cNvPr>
          <p:cNvSpPr txBox="1"/>
          <p:nvPr/>
        </p:nvSpPr>
        <p:spPr>
          <a:xfrm>
            <a:off x="557212" y="2122253"/>
            <a:ext cx="8872358" cy="7617470"/>
          </a:xfrm>
          <a:prstGeom prst="rect">
            <a:avLst/>
          </a:prstGeom>
          <a:noFill/>
        </p:spPr>
        <p:txBody>
          <a:bodyPr wrap="square" rtlCol="0">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sz="3400" b="1" dirty="0">
                <a:latin typeface="Times New Roman" panose="02020603050405020304" pitchFamily="18" charset="0"/>
                <a:cs typeface="Times New Roman" panose="02020603050405020304" pitchFamily="18" charset="0"/>
              </a:rPr>
              <a:t>Effectiveness</a:t>
            </a:r>
            <a:endParaRPr kumimoji="0" lang="en-US" altLang="en-US" sz="3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Accurate Crime Pattern Recognition</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Clustering (K-Means, DBSCAN) effectively groups states and crime types based on trends.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Predictive Performance</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Classification models (Random Forest, SVM) achieve high accuracy in crime prediction.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Actionable Insights</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policymakers focus on high-risk regions and crime types.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Decision-Making</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proactive measures for crime prevention</a:t>
            </a:r>
            <a:r>
              <a:rPr kumimoji="0" lang="en-US" altLang="en-US" sz="1800" b="0" i="0" u="none" strike="noStrike" cap="none" normalizeH="0" baseline="0" dirty="0">
                <a:ln>
                  <a:noFill/>
                </a:ln>
                <a:solidFill>
                  <a:schemeClr val="tx1"/>
                </a:solidFill>
                <a:effectLst/>
                <a:latin typeface="Arial" panose="020B0604020202020204" pitchFamily="34" charset="0"/>
              </a:rPr>
              <a:t>. </a:t>
            </a:r>
          </a:p>
          <a:p>
            <a:endParaRPr lang="en-US" dirty="0"/>
          </a:p>
        </p:txBody>
      </p:sp>
      <p:sp>
        <p:nvSpPr>
          <p:cNvPr id="17" name="TextBox 16">
            <a:extLst>
              <a:ext uri="{FF2B5EF4-FFF2-40B4-BE49-F238E27FC236}">
                <a16:creationId xmlns:a16="http://schemas.microsoft.com/office/drawing/2014/main" id="{3937C7DD-C191-43B7-97CA-EE86826A75B4}"/>
              </a:ext>
            </a:extLst>
          </p:cNvPr>
          <p:cNvSpPr txBox="1"/>
          <p:nvPr/>
        </p:nvSpPr>
        <p:spPr>
          <a:xfrm>
            <a:off x="9896834" y="2122253"/>
            <a:ext cx="8372116" cy="6671185"/>
          </a:xfrm>
          <a:prstGeom prst="rect">
            <a:avLst/>
          </a:prstGeom>
          <a:noFill/>
        </p:spPr>
        <p:txBody>
          <a:bodyPr wrap="square" rtlCol="0">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sz="3600" b="1" dirty="0">
                <a:latin typeface="Times New Roman" panose="02020603050405020304" pitchFamily="18" charset="0"/>
                <a:cs typeface="Times New Roman" panose="02020603050405020304" pitchFamily="18" charset="0"/>
              </a:rPr>
              <a:t>Efficiency</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Optimized Computation: </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selection (RFE) reduces unnecessary data processing.</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Automated Hyperparameter Tuning</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8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BayesSearchCV</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speeds up model optimization.</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Can handle large datasets efficiently with proper preprocessing.</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Cost-Effective</a:t>
            </a: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Uses open-source tools (Python, Scikit-Learn, Pandas) with minimal infrastructure costs</a:t>
            </a:r>
            <a:endParaRPr lang="en-US" dirty="0"/>
          </a:p>
        </p:txBody>
      </p:sp>
    </p:spTree>
    <p:extLst>
      <p:ext uri="{BB962C8B-B14F-4D97-AF65-F5344CB8AC3E}">
        <p14:creationId xmlns:p14="http://schemas.microsoft.com/office/powerpoint/2010/main" val="236238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pic>
        <p:nvPicPr>
          <p:cNvPr id="1026" name="Picture 2">
            <a:extLst>
              <a:ext uri="{FF2B5EF4-FFF2-40B4-BE49-F238E27FC236}">
                <a16:creationId xmlns:a16="http://schemas.microsoft.com/office/drawing/2014/main" id="{6764549D-C2F2-4AE9-9610-827E756D2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00300"/>
            <a:ext cx="467139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8B7659-31C6-4756-B25E-D6E2FD5A8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400600"/>
            <a:ext cx="4838631" cy="3428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C8D4B5-E4FE-4FD2-8998-906163562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2400300"/>
            <a:ext cx="4518194" cy="3428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79BEC4-6376-4C57-94E3-33A87E0005D5}"/>
              </a:ext>
            </a:extLst>
          </p:cNvPr>
          <p:cNvSpPr txBox="1"/>
          <p:nvPr/>
        </p:nvSpPr>
        <p:spPr>
          <a:xfrm>
            <a:off x="609600" y="1407068"/>
            <a:ext cx="15011400" cy="523220"/>
          </a:xfrm>
          <a:prstGeom prst="rect">
            <a:avLst/>
          </a:prstGeom>
          <a:noFill/>
        </p:spPr>
        <p:txBody>
          <a:bodyPr wrap="square" rtlCol="0">
            <a:spAutoFit/>
          </a:bodyPr>
          <a:lstStyle/>
          <a:p>
            <a:r>
              <a:rPr lang="en-US" sz="2800" b="1" dirty="0">
                <a:latin typeface="Times New Roman" panose="02020603050405020304" pitchFamily="18" charset="0"/>
                <a:ea typeface="Tahoma" panose="020B0604030504040204" pitchFamily="34" charset="0"/>
                <a:cs typeface="Times New Roman" panose="02020603050405020304" pitchFamily="18" charset="0"/>
              </a:rPr>
              <a:t>data distributions using histograms and boxplots, analyze correlations via a heatmap.</a:t>
            </a:r>
          </a:p>
        </p:txBody>
      </p:sp>
      <p:pic>
        <p:nvPicPr>
          <p:cNvPr id="1032" name="Picture 8">
            <a:extLst>
              <a:ext uri="{FF2B5EF4-FFF2-40B4-BE49-F238E27FC236}">
                <a16:creationId xmlns:a16="http://schemas.microsoft.com/office/drawing/2014/main" id="{57DF9BD3-B005-429D-B590-3CF1C9601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6163117"/>
            <a:ext cx="4671392" cy="34471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36324DA-D263-41B6-8349-BE3006930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6163117"/>
            <a:ext cx="4838630" cy="34286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0658133-FC90-4BD6-91BB-F340A4B752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91077" y="6200046"/>
            <a:ext cx="4542525" cy="344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382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pic>
        <p:nvPicPr>
          <p:cNvPr id="1026" name="Picture 2">
            <a:extLst>
              <a:ext uri="{FF2B5EF4-FFF2-40B4-BE49-F238E27FC236}">
                <a16:creationId xmlns:a16="http://schemas.microsoft.com/office/drawing/2014/main" id="{6764549D-C2F2-4AE9-9610-827E756D26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7653" y="2400300"/>
            <a:ext cx="4340086"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8B7659-31C6-4756-B25E-D6E2FD5A82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19649" y="2400600"/>
            <a:ext cx="4181732" cy="3428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DC8D4B5-E4FE-4FD2-8998-906163562F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514020" y="2400300"/>
            <a:ext cx="4197754" cy="3428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7DF9BD3-B005-429D-B590-3CF1C9601ED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31137" y="6163117"/>
            <a:ext cx="4333118" cy="34471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536324DA-D263-41B6-8349-BE300693019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111639" y="6163117"/>
            <a:ext cx="4197751" cy="34286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C0658133-FC90-4BD6-91BB-F340A4B752B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1352160" y="6200046"/>
            <a:ext cx="4220359" cy="344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43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pic>
        <p:nvPicPr>
          <p:cNvPr id="3074" name="Picture 2">
            <a:extLst>
              <a:ext uri="{FF2B5EF4-FFF2-40B4-BE49-F238E27FC236}">
                <a16:creationId xmlns:a16="http://schemas.microsoft.com/office/drawing/2014/main" id="{9ABF7AD2-5526-4EB8-BA71-8BA7853B30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6" b="-1"/>
          <a:stretch/>
        </p:blipFill>
        <p:spPr bwMode="auto">
          <a:xfrm>
            <a:off x="990600" y="1790700"/>
            <a:ext cx="1095375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533400" y="585377"/>
            <a:ext cx="15468600" cy="923330"/>
          </a:xfrm>
          <a:prstGeom prst="rect">
            <a:avLst/>
          </a:prstGeom>
        </p:spPr>
        <p:txBody>
          <a:bodyPr wrap="square" lIns="0" tIns="0" rIns="0" bIns="0" rtlCol="0" anchor="t">
            <a:spAutoFit/>
          </a:bodyPr>
          <a:lstStyle/>
          <a:p>
            <a:pPr algn="l">
              <a:lnSpc>
                <a:spcPts val="7200"/>
              </a:lnSpc>
            </a:pPr>
            <a:r>
              <a:rPr lang="en-US" sz="60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pic>
        <p:nvPicPr>
          <p:cNvPr id="4098" name="Picture 2">
            <a:extLst>
              <a:ext uri="{FF2B5EF4-FFF2-40B4-BE49-F238E27FC236}">
                <a16:creationId xmlns:a16="http://schemas.microsoft.com/office/drawing/2014/main" id="{9A6FC1C6-F08C-4E17-BDA2-154A7CBE7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1638300"/>
            <a:ext cx="15468600" cy="8224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C3F744-A0B5-47C9-9440-B8FAEC7339E6}"/>
              </a:ext>
            </a:extLst>
          </p:cNvPr>
          <p:cNvSpPr txBox="1"/>
          <p:nvPr/>
        </p:nvSpPr>
        <p:spPr>
          <a:xfrm>
            <a:off x="5105400" y="807724"/>
            <a:ext cx="782002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relationship between numerical variables</a:t>
            </a:r>
          </a:p>
        </p:txBody>
      </p:sp>
    </p:spTree>
    <p:extLst>
      <p:ext uri="{BB962C8B-B14F-4D97-AF65-F5344CB8AC3E}">
        <p14:creationId xmlns:p14="http://schemas.microsoft.com/office/powerpoint/2010/main" val="3328088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pic>
        <p:nvPicPr>
          <p:cNvPr id="3074" name="Picture 2">
            <a:extLst>
              <a:ext uri="{FF2B5EF4-FFF2-40B4-BE49-F238E27FC236}">
                <a16:creationId xmlns:a16="http://schemas.microsoft.com/office/drawing/2014/main" id="{9ABF7AD2-5526-4EB8-BA71-8BA7853B30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5000" y="1781175"/>
            <a:ext cx="9372600" cy="8191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EA78F6-B4BF-40D4-AA73-DB1998D94908}"/>
              </a:ext>
            </a:extLst>
          </p:cNvPr>
          <p:cNvSpPr txBox="1"/>
          <p:nvPr/>
        </p:nvSpPr>
        <p:spPr>
          <a:xfrm>
            <a:off x="5029200" y="780801"/>
            <a:ext cx="7820024"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After feature engineering correlation matrix </a:t>
            </a:r>
          </a:p>
        </p:txBody>
      </p:sp>
    </p:spTree>
    <p:extLst>
      <p:ext uri="{BB962C8B-B14F-4D97-AF65-F5344CB8AC3E}">
        <p14:creationId xmlns:p14="http://schemas.microsoft.com/office/powerpoint/2010/main" val="2993703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sp>
        <p:nvSpPr>
          <p:cNvPr id="4" name="TextBox 3">
            <a:extLst>
              <a:ext uri="{FF2B5EF4-FFF2-40B4-BE49-F238E27FC236}">
                <a16:creationId xmlns:a16="http://schemas.microsoft.com/office/drawing/2014/main" id="{D6EA78F6-B4BF-40D4-AA73-DB1998D94908}"/>
              </a:ext>
            </a:extLst>
          </p:cNvPr>
          <p:cNvSpPr txBox="1"/>
          <p:nvPr/>
        </p:nvSpPr>
        <p:spPr>
          <a:xfrm>
            <a:off x="990600" y="1551670"/>
            <a:ext cx="7820024"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Itreation</a:t>
            </a:r>
            <a:r>
              <a:rPr lang="en-US" sz="2800" b="1" dirty="0">
                <a:latin typeface="Times New Roman" panose="02020603050405020304" pitchFamily="18" charset="0"/>
                <a:cs typeface="Times New Roman" panose="02020603050405020304" pitchFamily="18" charset="0"/>
              </a:rPr>
              <a:t> of centroids value</a:t>
            </a:r>
          </a:p>
        </p:txBody>
      </p:sp>
      <p:pic>
        <p:nvPicPr>
          <p:cNvPr id="2" name="Picture 1">
            <a:extLst>
              <a:ext uri="{FF2B5EF4-FFF2-40B4-BE49-F238E27FC236}">
                <a16:creationId xmlns:a16="http://schemas.microsoft.com/office/drawing/2014/main" id="{40AEDA13-BD3C-436B-85A5-AFE6348E45E8}"/>
              </a:ext>
            </a:extLst>
          </p:cNvPr>
          <p:cNvPicPr>
            <a:picLocks noChangeAspect="1"/>
          </p:cNvPicPr>
          <p:nvPr/>
        </p:nvPicPr>
        <p:blipFill>
          <a:blip r:embed="rId2"/>
          <a:stretch>
            <a:fillRect/>
          </a:stretch>
        </p:blipFill>
        <p:spPr>
          <a:xfrm>
            <a:off x="1524000" y="2476500"/>
            <a:ext cx="11152631" cy="4100232"/>
          </a:xfrm>
          <a:prstGeom prst="rect">
            <a:avLst/>
          </a:prstGeom>
        </p:spPr>
      </p:pic>
    </p:spTree>
    <p:extLst>
      <p:ext uri="{BB962C8B-B14F-4D97-AF65-F5344CB8AC3E}">
        <p14:creationId xmlns:p14="http://schemas.microsoft.com/office/powerpoint/2010/main" val="111902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sp>
        <p:nvSpPr>
          <p:cNvPr id="4" name="TextBox 3">
            <a:extLst>
              <a:ext uri="{FF2B5EF4-FFF2-40B4-BE49-F238E27FC236}">
                <a16:creationId xmlns:a16="http://schemas.microsoft.com/office/drawing/2014/main" id="{D6EA78F6-B4BF-40D4-AA73-DB1998D94908}"/>
              </a:ext>
            </a:extLst>
          </p:cNvPr>
          <p:cNvSpPr txBox="1"/>
          <p:nvPr/>
        </p:nvSpPr>
        <p:spPr>
          <a:xfrm>
            <a:off x="990600" y="1551670"/>
            <a:ext cx="91440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Different classification model Performance metrics</a:t>
            </a:r>
          </a:p>
        </p:txBody>
      </p:sp>
      <p:pic>
        <p:nvPicPr>
          <p:cNvPr id="3" name="Picture 2">
            <a:extLst>
              <a:ext uri="{FF2B5EF4-FFF2-40B4-BE49-F238E27FC236}">
                <a16:creationId xmlns:a16="http://schemas.microsoft.com/office/drawing/2014/main" id="{7226F8C6-96E4-4D8C-B6E3-C1E21A74AA73}"/>
              </a:ext>
            </a:extLst>
          </p:cNvPr>
          <p:cNvPicPr>
            <a:picLocks noChangeAspect="1"/>
          </p:cNvPicPr>
          <p:nvPr/>
        </p:nvPicPr>
        <p:blipFill>
          <a:blip r:embed="rId2"/>
          <a:stretch>
            <a:fillRect/>
          </a:stretch>
        </p:blipFill>
        <p:spPr>
          <a:xfrm>
            <a:off x="838200" y="2705100"/>
            <a:ext cx="16376344" cy="3016695"/>
          </a:xfrm>
          <a:prstGeom prst="rect">
            <a:avLst/>
          </a:prstGeom>
        </p:spPr>
      </p:pic>
    </p:spTree>
    <p:extLst>
      <p:ext uri="{BB962C8B-B14F-4D97-AF65-F5344CB8AC3E}">
        <p14:creationId xmlns:p14="http://schemas.microsoft.com/office/powerpoint/2010/main" val="1573224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sp>
        <p:nvSpPr>
          <p:cNvPr id="5" name="Freeform 5"/>
          <p:cNvSpPr/>
          <p:nvPr/>
        </p:nvSpPr>
        <p:spPr>
          <a:xfrm>
            <a:off x="14173200" y="3238499"/>
            <a:ext cx="3929616" cy="5542009"/>
          </a:xfrm>
          <a:custGeom>
            <a:avLst/>
            <a:gdLst/>
            <a:ahLst/>
            <a:cxnLst/>
            <a:rect l="l" t="t" r="r" b="b"/>
            <a:pathLst>
              <a:path w="5308016" h="6708394">
                <a:moveTo>
                  <a:pt x="0" y="0"/>
                </a:moveTo>
                <a:lnTo>
                  <a:pt x="5308017" y="0"/>
                </a:lnTo>
                <a:lnTo>
                  <a:pt x="5308017" y="6708394"/>
                </a:lnTo>
                <a:lnTo>
                  <a:pt x="0" y="6708394"/>
                </a:lnTo>
                <a:lnTo>
                  <a:pt x="0" y="0"/>
                </a:lnTo>
                <a:close/>
              </a:path>
            </a:pathLst>
          </a:custGeom>
          <a:blipFill>
            <a:blip r:embed="rId2"/>
            <a:stretch>
              <a:fillRect/>
            </a:stretch>
          </a:blipFill>
        </p:spPr>
      </p:sp>
      <p:grpSp>
        <p:nvGrpSpPr>
          <p:cNvPr id="12" name="Group 12"/>
          <p:cNvGrpSpPr/>
          <p:nvPr/>
        </p:nvGrpSpPr>
        <p:grpSpPr>
          <a:xfrm>
            <a:off x="838200" y="1315821"/>
            <a:ext cx="13019097" cy="8805164"/>
            <a:chOff x="-177996" y="-415938"/>
            <a:chExt cx="10995918" cy="7396950"/>
          </a:xfrm>
        </p:grpSpPr>
        <p:sp>
          <p:nvSpPr>
            <p:cNvPr id="13" name="TextBox 13"/>
            <p:cNvSpPr txBox="1"/>
            <p:nvPr/>
          </p:nvSpPr>
          <p:spPr>
            <a:xfrm>
              <a:off x="-177996" y="-415938"/>
              <a:ext cx="8633187" cy="771690"/>
            </a:xfrm>
            <a:prstGeom prst="rect">
              <a:avLst/>
            </a:prstGeom>
          </p:spPr>
          <p:txBody>
            <a:bodyPr lIns="0" tIns="0" rIns="0" bIns="0" rtlCol="0" anchor="t">
              <a:spAutoFit/>
            </a:bodyPr>
            <a:lstStyle/>
            <a:p>
              <a:pPr algn="l">
                <a:lnSpc>
                  <a:spcPts val="7200"/>
                </a:lnSpc>
              </a:pPr>
              <a:r>
                <a:rPr lang="en-US" sz="6000" b="1" spc="600" dirty="0">
                  <a:solidFill>
                    <a:srgbClr val="8363B8"/>
                  </a:solidFill>
                  <a:latin typeface="Times New Roman" panose="02020603050405020304" pitchFamily="18" charset="0"/>
                  <a:ea typeface="Barlow Ultra-Bold"/>
                  <a:cs typeface="Times New Roman" panose="02020603050405020304" pitchFamily="18" charset="0"/>
                  <a:sym typeface="Barlow Ultra-Bold"/>
                </a:rPr>
                <a:t>ABSTRACT</a:t>
              </a:r>
            </a:p>
          </p:txBody>
        </p:sp>
        <p:sp>
          <p:nvSpPr>
            <p:cNvPr id="14" name="TextBox 14"/>
            <p:cNvSpPr txBox="1"/>
            <p:nvPr/>
          </p:nvSpPr>
          <p:spPr>
            <a:xfrm>
              <a:off x="13547" y="1219059"/>
              <a:ext cx="10804375" cy="5761953"/>
            </a:xfrm>
            <a:prstGeom prst="rect">
              <a:avLst/>
            </a:prstGeom>
          </p:spPr>
          <p:txBody>
            <a:bodyPr wrap="square" lIns="0" tIns="0" rIns="0" bIns="0" rtlCol="0" anchor="t">
              <a:spAutoFit/>
            </a:bodyPr>
            <a:lstStyle/>
            <a:p>
              <a:pPr algn="just"/>
              <a:r>
                <a:rPr lang="en-US" sz="2800" dirty="0">
                  <a:latin typeface="Times New Roman" panose="02020603050405020304" pitchFamily="18" charset="0"/>
                  <a:cs typeface="Times New Roman" panose="02020603050405020304" pitchFamily="18" charset="0"/>
                </a:rPr>
                <a:t>This study investigates the most effective machine learning methods for recognizing and predicting crime patterns. The implementation of Recursive Feature Elimination (RFE) for feature extraction removes many repetitive features, which speeds up processing time. Model tuning is further accelerated through automated hyperparameter tuning with </a:t>
              </a:r>
              <a:r>
                <a:rPr lang="en-US" sz="2800" dirty="0" err="1">
                  <a:latin typeface="Times New Roman" panose="02020603050405020304" pitchFamily="18" charset="0"/>
                  <a:cs typeface="Times New Roman" panose="02020603050405020304" pitchFamily="18" charset="0"/>
                </a:rPr>
                <a:t>BayesSearchCV</a:t>
              </a:r>
              <a:r>
                <a:rPr lang="en-US" sz="2800" dirty="0">
                  <a:latin typeface="Times New Roman" panose="02020603050405020304" pitchFamily="18" charset="0"/>
                  <a:cs typeface="Times New Roman" panose="02020603050405020304" pitchFamily="18" charset="0"/>
                </a:rPr>
                <a:t>. Effective preprocessing guarantees scalability, making it possible to work with big data. The use of Python, </a:t>
              </a:r>
              <a:r>
                <a:rPr lang="en-US" sz="2800" dirty="0" err="1">
                  <a:latin typeface="Times New Roman" panose="02020603050405020304" pitchFamily="18" charset="0"/>
                  <a:cs typeface="Times New Roman" panose="02020603050405020304" pitchFamily="18" charset="0"/>
                </a:rPr>
                <a:t>Scikit</a:t>
              </a:r>
              <a:r>
                <a:rPr lang="en-US" sz="2800" dirty="0">
                  <a:latin typeface="Times New Roman" panose="02020603050405020304" pitchFamily="18" charset="0"/>
                  <a:cs typeface="Times New Roman" panose="02020603050405020304" pitchFamily="18" charset="0"/>
                </a:rPr>
                <a:t>-Learn, and Pandas allows for a more cost-efficient approach. K-Means and DBSCAN cluster different types and geographies of crime into crime types and regions based on patterns. Predictive models such as Random Forest and SVM are used to attain high levels of accuracy in prediction. The system drives and provides insights with intent, which allows decision makers to take action on high impact areas. Data led decisions facilitate the creation of advanced crime prevention strategies. This study assists in automatic crime evaluation and police support system which is aimed for smart crime and police management.</a:t>
              </a:r>
            </a:p>
            <a:p>
              <a:pPr marL="457200" indent="-457200"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gr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extLst>
      <p:ext uri="{BB962C8B-B14F-4D97-AF65-F5344CB8AC3E}">
        <p14:creationId xmlns:p14="http://schemas.microsoft.com/office/powerpoint/2010/main" val="1209787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728662" y="71765"/>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sp>
        <p:nvSpPr>
          <p:cNvPr id="4" name="TextBox 3">
            <a:extLst>
              <a:ext uri="{FF2B5EF4-FFF2-40B4-BE49-F238E27FC236}">
                <a16:creationId xmlns:a16="http://schemas.microsoft.com/office/drawing/2014/main" id="{D6EA78F6-B4BF-40D4-AA73-DB1998D94908}"/>
              </a:ext>
            </a:extLst>
          </p:cNvPr>
          <p:cNvSpPr txBox="1"/>
          <p:nvPr/>
        </p:nvSpPr>
        <p:spPr>
          <a:xfrm>
            <a:off x="1066800" y="1257300"/>
            <a:ext cx="161544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Graphical representation of true vs. predicted values for deeper insight into classification performance.</a:t>
            </a:r>
          </a:p>
        </p:txBody>
      </p:sp>
      <p:pic>
        <p:nvPicPr>
          <p:cNvPr id="5122" name="Picture 2">
            <a:extLst>
              <a:ext uri="{FF2B5EF4-FFF2-40B4-BE49-F238E27FC236}">
                <a16:creationId xmlns:a16="http://schemas.microsoft.com/office/drawing/2014/main" id="{FA01B420-9C53-4F74-846D-8986D9264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380" y="3162300"/>
            <a:ext cx="7621163" cy="567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85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sp>
        <p:nvSpPr>
          <p:cNvPr id="4" name="TextBox 3">
            <a:extLst>
              <a:ext uri="{FF2B5EF4-FFF2-40B4-BE49-F238E27FC236}">
                <a16:creationId xmlns:a16="http://schemas.microsoft.com/office/drawing/2014/main" id="{D6EA78F6-B4BF-40D4-AA73-DB1998D94908}"/>
              </a:ext>
            </a:extLst>
          </p:cNvPr>
          <p:cNvSpPr txBox="1"/>
          <p:nvPr/>
        </p:nvSpPr>
        <p:spPr>
          <a:xfrm>
            <a:off x="990600" y="1551670"/>
            <a:ext cx="91440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Model accuracy after tuning  </a:t>
            </a:r>
          </a:p>
        </p:txBody>
      </p:sp>
      <p:pic>
        <p:nvPicPr>
          <p:cNvPr id="2" name="Picture 1">
            <a:extLst>
              <a:ext uri="{FF2B5EF4-FFF2-40B4-BE49-F238E27FC236}">
                <a16:creationId xmlns:a16="http://schemas.microsoft.com/office/drawing/2014/main" id="{2DF1C355-4E1E-4EE4-A3B2-9CD1B7D603FC}"/>
              </a:ext>
            </a:extLst>
          </p:cNvPr>
          <p:cNvPicPr>
            <a:picLocks noChangeAspect="1"/>
          </p:cNvPicPr>
          <p:nvPr/>
        </p:nvPicPr>
        <p:blipFill>
          <a:blip r:embed="rId2"/>
          <a:stretch>
            <a:fillRect/>
          </a:stretch>
        </p:blipFill>
        <p:spPr>
          <a:xfrm>
            <a:off x="1524000" y="2781300"/>
            <a:ext cx="14862493" cy="3419689"/>
          </a:xfrm>
          <a:prstGeom prst="rect">
            <a:avLst/>
          </a:prstGeom>
        </p:spPr>
      </p:pic>
    </p:spTree>
    <p:extLst>
      <p:ext uri="{BB962C8B-B14F-4D97-AF65-F5344CB8AC3E}">
        <p14:creationId xmlns:p14="http://schemas.microsoft.com/office/powerpoint/2010/main" val="397191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sp>
        <p:nvSpPr>
          <p:cNvPr id="8" name="TextBox 8"/>
          <p:cNvSpPr txBox="1"/>
          <p:nvPr/>
        </p:nvSpPr>
        <p:spPr>
          <a:xfrm>
            <a:off x="609600" y="495300"/>
            <a:ext cx="15468600" cy="854786"/>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OUTPUTS</a:t>
            </a:r>
          </a:p>
        </p:txBody>
      </p:sp>
      <p:sp>
        <p:nvSpPr>
          <p:cNvPr id="4" name="TextBox 3">
            <a:extLst>
              <a:ext uri="{FF2B5EF4-FFF2-40B4-BE49-F238E27FC236}">
                <a16:creationId xmlns:a16="http://schemas.microsoft.com/office/drawing/2014/main" id="{D6EA78F6-B4BF-40D4-AA73-DB1998D94908}"/>
              </a:ext>
            </a:extLst>
          </p:cNvPr>
          <p:cNvSpPr txBox="1"/>
          <p:nvPr/>
        </p:nvSpPr>
        <p:spPr>
          <a:xfrm>
            <a:off x="990600" y="1551670"/>
            <a:ext cx="9144000"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Evaluvation</a:t>
            </a:r>
            <a:r>
              <a:rPr lang="en-US" sz="2800" b="1" dirty="0">
                <a:latin typeface="Times New Roman" panose="02020603050405020304" pitchFamily="18" charset="0"/>
                <a:cs typeface="Times New Roman" panose="02020603050405020304" pitchFamily="18" charset="0"/>
              </a:rPr>
              <a:t> result</a:t>
            </a:r>
          </a:p>
        </p:txBody>
      </p:sp>
      <p:pic>
        <p:nvPicPr>
          <p:cNvPr id="10242" name="Picture 2">
            <a:extLst>
              <a:ext uri="{FF2B5EF4-FFF2-40B4-BE49-F238E27FC236}">
                <a16:creationId xmlns:a16="http://schemas.microsoft.com/office/drawing/2014/main" id="{27A22705-6810-4DF4-B3F2-0CA30830B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565688"/>
            <a:ext cx="8991600" cy="669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28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sp>
        <p:nvSpPr>
          <p:cNvPr id="2" name="Freeform 2"/>
          <p:cNvSpPr/>
          <p:nvPr/>
        </p:nvSpPr>
        <p:spPr>
          <a:xfrm>
            <a:off x="-729898" y="6359854"/>
            <a:ext cx="4649563" cy="4913673"/>
          </a:xfrm>
          <a:custGeom>
            <a:avLst/>
            <a:gdLst/>
            <a:ahLst/>
            <a:cxnLst/>
            <a:rect l="l" t="t" r="r" b="b"/>
            <a:pathLst>
              <a:path w="4649563" h="4913673">
                <a:moveTo>
                  <a:pt x="0" y="0"/>
                </a:moveTo>
                <a:lnTo>
                  <a:pt x="4649563" y="0"/>
                </a:lnTo>
                <a:lnTo>
                  <a:pt x="4649563" y="4913674"/>
                </a:lnTo>
                <a:lnTo>
                  <a:pt x="0" y="4913674"/>
                </a:lnTo>
                <a:lnTo>
                  <a:pt x="0" y="0"/>
                </a:lnTo>
                <a:close/>
              </a:path>
            </a:pathLst>
          </a:custGeom>
          <a:blipFill>
            <a:blip r:embed="rId2"/>
            <a:stretch>
              <a:fillRect/>
            </a:stretch>
          </a:blipFill>
        </p:spPr>
      </p:sp>
      <p:sp>
        <p:nvSpPr>
          <p:cNvPr id="3" name="Freeform 3"/>
          <p:cNvSpPr/>
          <p:nvPr/>
        </p:nvSpPr>
        <p:spPr>
          <a:xfrm flipH="1" flipV="1">
            <a:off x="14368335" y="-986528"/>
            <a:ext cx="4649563" cy="4913673"/>
          </a:xfrm>
          <a:custGeom>
            <a:avLst/>
            <a:gdLst/>
            <a:ahLst/>
            <a:cxnLst/>
            <a:rect l="l" t="t" r="r" b="b"/>
            <a:pathLst>
              <a:path w="4649563" h="4913673">
                <a:moveTo>
                  <a:pt x="4649563" y="4913674"/>
                </a:moveTo>
                <a:lnTo>
                  <a:pt x="0" y="4913674"/>
                </a:lnTo>
                <a:lnTo>
                  <a:pt x="0" y="0"/>
                </a:lnTo>
                <a:lnTo>
                  <a:pt x="4649563" y="0"/>
                </a:lnTo>
                <a:lnTo>
                  <a:pt x="4649563" y="4913674"/>
                </a:lnTo>
                <a:close/>
              </a:path>
            </a:pathLst>
          </a:custGeom>
          <a:blipFill>
            <a:blip r:embed="rId2"/>
            <a:stretch>
              <a:fillRect/>
            </a:stretch>
          </a:blipFill>
        </p:spPr>
      </p:sp>
      <p:sp>
        <p:nvSpPr>
          <p:cNvPr id="4" name="TextBox 4"/>
          <p:cNvSpPr txBox="1"/>
          <p:nvPr/>
        </p:nvSpPr>
        <p:spPr>
          <a:xfrm>
            <a:off x="4447459" y="3153729"/>
            <a:ext cx="9393083" cy="3979543"/>
          </a:xfrm>
          <a:prstGeom prst="rect">
            <a:avLst/>
          </a:prstGeom>
        </p:spPr>
        <p:txBody>
          <a:bodyPr lIns="0" tIns="0" rIns="0" bIns="0" rtlCol="0" anchor="t">
            <a:spAutoFit/>
          </a:bodyPr>
          <a:lstStyle/>
          <a:p>
            <a:pPr algn="ctr">
              <a:lnSpc>
                <a:spcPts val="10444"/>
              </a:lnSpc>
            </a:pPr>
            <a:r>
              <a:rPr lang="en-US" sz="8704" b="1" spc="870" dirty="0">
                <a:solidFill>
                  <a:srgbClr val="8363B8"/>
                </a:solidFill>
                <a:latin typeface="Times New Roman" panose="02020603050405020304" pitchFamily="18" charset="0"/>
                <a:ea typeface="Barlow Ultra-Bold"/>
                <a:cs typeface="Times New Roman" panose="02020603050405020304" pitchFamily="18" charset="0"/>
                <a:sym typeface="Barlow Ultra-Bold"/>
              </a:rPr>
              <a:t>THANK YOU FOR YOUR ATTENTION!</a:t>
            </a:r>
          </a:p>
        </p:txBody>
      </p:sp>
      <p:grpSp>
        <p:nvGrpSpPr>
          <p:cNvPr id="5" name="Group 5"/>
          <p:cNvGrpSpPr/>
          <p:nvPr/>
        </p:nvGrpSpPr>
        <p:grpSpPr>
          <a:xfrm>
            <a:off x="0" y="0"/>
            <a:ext cx="5435464" cy="1028700"/>
            <a:chOff x="0" y="0"/>
            <a:chExt cx="1431562" cy="270933"/>
          </a:xfrm>
        </p:grpSpPr>
        <p:sp>
          <p:nvSpPr>
            <p:cNvPr id="6" name="Freeform 6"/>
            <p:cNvSpPr/>
            <p:nvPr/>
          </p:nvSpPr>
          <p:spPr>
            <a:xfrm>
              <a:off x="0" y="0"/>
              <a:ext cx="1431562" cy="270933"/>
            </a:xfrm>
            <a:custGeom>
              <a:avLst/>
              <a:gdLst/>
              <a:ahLst/>
              <a:cxnLst/>
              <a:rect l="l" t="t" r="r" b="b"/>
              <a:pathLst>
                <a:path w="1431562" h="270933">
                  <a:moveTo>
                    <a:pt x="0" y="0"/>
                  </a:moveTo>
                  <a:lnTo>
                    <a:pt x="1431562" y="0"/>
                  </a:lnTo>
                  <a:lnTo>
                    <a:pt x="1431562" y="270933"/>
                  </a:lnTo>
                  <a:lnTo>
                    <a:pt x="0" y="270933"/>
                  </a:lnTo>
                  <a:close/>
                </a:path>
              </a:pathLst>
            </a:custGeom>
            <a:solidFill>
              <a:srgbClr val="FFFDF2"/>
            </a:solidFill>
          </p:spPr>
        </p:sp>
        <p:sp>
          <p:nvSpPr>
            <p:cNvPr id="7" name="TextBox 7"/>
            <p:cNvSpPr txBox="1"/>
            <p:nvPr/>
          </p:nvSpPr>
          <p:spPr>
            <a:xfrm>
              <a:off x="0" y="-9525"/>
              <a:ext cx="1431562" cy="280458"/>
            </a:xfrm>
            <a:prstGeom prst="rect">
              <a:avLst/>
            </a:prstGeom>
          </p:spPr>
          <p:txBody>
            <a:bodyPr lIns="50800" tIns="50800" rIns="50800" bIns="50800" rtlCol="0" anchor="ctr"/>
            <a:lstStyle/>
            <a:p>
              <a:pPr algn="ctr">
                <a:lnSpc>
                  <a:spcPts val="2999"/>
                </a:lnSpc>
              </a:pPr>
              <a:endParaRPr/>
            </a:p>
          </p:txBody>
        </p:sp>
      </p:grpSp>
      <p:grpSp>
        <p:nvGrpSpPr>
          <p:cNvPr id="8" name="Group 8"/>
          <p:cNvGrpSpPr/>
          <p:nvPr/>
        </p:nvGrpSpPr>
        <p:grpSpPr>
          <a:xfrm>
            <a:off x="12852536" y="9258300"/>
            <a:ext cx="5435464" cy="1028700"/>
            <a:chOff x="0" y="0"/>
            <a:chExt cx="1431562" cy="270933"/>
          </a:xfrm>
        </p:grpSpPr>
        <p:sp>
          <p:nvSpPr>
            <p:cNvPr id="9" name="Freeform 9"/>
            <p:cNvSpPr/>
            <p:nvPr/>
          </p:nvSpPr>
          <p:spPr>
            <a:xfrm>
              <a:off x="0" y="0"/>
              <a:ext cx="1431562" cy="270933"/>
            </a:xfrm>
            <a:custGeom>
              <a:avLst/>
              <a:gdLst/>
              <a:ahLst/>
              <a:cxnLst/>
              <a:rect l="l" t="t" r="r" b="b"/>
              <a:pathLst>
                <a:path w="1431562" h="270933">
                  <a:moveTo>
                    <a:pt x="0" y="0"/>
                  </a:moveTo>
                  <a:lnTo>
                    <a:pt x="1431562" y="0"/>
                  </a:lnTo>
                  <a:lnTo>
                    <a:pt x="1431562" y="270933"/>
                  </a:lnTo>
                  <a:lnTo>
                    <a:pt x="0" y="270933"/>
                  </a:lnTo>
                  <a:close/>
                </a:path>
              </a:pathLst>
            </a:custGeom>
            <a:solidFill>
              <a:srgbClr val="FFFDF2"/>
            </a:solidFill>
          </p:spPr>
        </p:sp>
        <p:sp>
          <p:nvSpPr>
            <p:cNvPr id="10" name="TextBox 10"/>
            <p:cNvSpPr txBox="1"/>
            <p:nvPr/>
          </p:nvSpPr>
          <p:spPr>
            <a:xfrm>
              <a:off x="0" y="-9525"/>
              <a:ext cx="1431562" cy="280458"/>
            </a:xfrm>
            <a:prstGeom prst="rect">
              <a:avLst/>
            </a:prstGeom>
          </p:spPr>
          <p:txBody>
            <a:bodyPr lIns="50800" tIns="50800" rIns="50800" bIns="50800" rtlCol="0" anchor="ctr"/>
            <a:lstStyle/>
            <a:p>
              <a:pPr algn="ctr">
                <a:lnSpc>
                  <a:spcPts val="2999"/>
                </a:lnSpc>
              </a:pPr>
              <a:endParaRPr/>
            </a:p>
          </p:txBody>
        </p:sp>
      </p:grpSp>
      <p:sp>
        <p:nvSpPr>
          <p:cNvPr id="11" name="Freeform 11"/>
          <p:cNvSpPr/>
          <p:nvPr/>
        </p:nvSpPr>
        <p:spPr>
          <a:xfrm>
            <a:off x="3378064"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795136"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66634" cy="6185844"/>
            <a:chOff x="0" y="0"/>
            <a:chExt cx="1097385" cy="1629193"/>
          </a:xfrm>
        </p:grpSpPr>
        <p:sp>
          <p:nvSpPr>
            <p:cNvPr id="3" name="Freeform 3"/>
            <p:cNvSpPr/>
            <p:nvPr/>
          </p:nvSpPr>
          <p:spPr>
            <a:xfrm>
              <a:off x="0" y="0"/>
              <a:ext cx="1097385" cy="1629193"/>
            </a:xfrm>
            <a:custGeom>
              <a:avLst/>
              <a:gdLst/>
              <a:ahLst/>
              <a:cxnLst/>
              <a:rect l="l" t="t" r="r" b="b"/>
              <a:pathLst>
                <a:path w="1097385" h="1629193">
                  <a:moveTo>
                    <a:pt x="0" y="0"/>
                  </a:moveTo>
                  <a:lnTo>
                    <a:pt x="1097385" y="0"/>
                  </a:lnTo>
                  <a:lnTo>
                    <a:pt x="1097385" y="1629193"/>
                  </a:lnTo>
                  <a:lnTo>
                    <a:pt x="0" y="1629193"/>
                  </a:lnTo>
                  <a:close/>
                </a:path>
              </a:pathLst>
            </a:custGeom>
            <a:solidFill>
              <a:srgbClr val="FDEAFF"/>
            </a:solidFill>
          </p:spPr>
        </p:sp>
        <p:sp>
          <p:nvSpPr>
            <p:cNvPr id="4" name="TextBox 4"/>
            <p:cNvSpPr txBox="1"/>
            <p:nvPr/>
          </p:nvSpPr>
          <p:spPr>
            <a:xfrm>
              <a:off x="0" y="-9525"/>
              <a:ext cx="1097385" cy="1638718"/>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a:off x="16593436" y="6185844"/>
            <a:ext cx="1694564" cy="4101156"/>
            <a:chOff x="0" y="0"/>
            <a:chExt cx="446305" cy="1080140"/>
          </a:xfrm>
        </p:grpSpPr>
        <p:sp>
          <p:nvSpPr>
            <p:cNvPr id="6" name="Freeform 6"/>
            <p:cNvSpPr/>
            <p:nvPr/>
          </p:nvSpPr>
          <p:spPr>
            <a:xfrm>
              <a:off x="0" y="0"/>
              <a:ext cx="446305" cy="1080140"/>
            </a:xfrm>
            <a:custGeom>
              <a:avLst/>
              <a:gdLst/>
              <a:ahLst/>
              <a:cxnLst/>
              <a:rect l="l" t="t" r="r" b="b"/>
              <a:pathLst>
                <a:path w="446305" h="1080140">
                  <a:moveTo>
                    <a:pt x="0" y="0"/>
                  </a:moveTo>
                  <a:lnTo>
                    <a:pt x="446305" y="0"/>
                  </a:lnTo>
                  <a:lnTo>
                    <a:pt x="446305" y="1080140"/>
                  </a:lnTo>
                  <a:lnTo>
                    <a:pt x="0" y="1080140"/>
                  </a:lnTo>
                  <a:close/>
                </a:path>
              </a:pathLst>
            </a:custGeom>
            <a:solidFill>
              <a:srgbClr val="FDEAFF"/>
            </a:solidFill>
          </p:spPr>
        </p:sp>
        <p:sp>
          <p:nvSpPr>
            <p:cNvPr id="7" name="TextBox 7"/>
            <p:cNvSpPr txBox="1"/>
            <p:nvPr/>
          </p:nvSpPr>
          <p:spPr>
            <a:xfrm>
              <a:off x="0" y="-9525"/>
              <a:ext cx="446305" cy="1089665"/>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838200" y="800100"/>
            <a:ext cx="7168749" cy="923330"/>
          </a:xfrm>
          <a:prstGeom prst="rect">
            <a:avLst/>
          </a:prstGeom>
        </p:spPr>
        <p:txBody>
          <a:bodyPr lIns="0" tIns="0" rIns="0" bIns="0" rtlCol="0" anchor="t">
            <a:spAutoFit/>
          </a:bodyPr>
          <a:lstStyle/>
          <a:p>
            <a:pPr algn="l">
              <a:lnSpc>
                <a:spcPts val="7200"/>
              </a:lnSpc>
            </a:pPr>
            <a:r>
              <a:rPr lang="en-US" sz="60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OBJECTIVE</a:t>
            </a:r>
          </a:p>
        </p:txBody>
      </p:sp>
      <p:sp>
        <p:nvSpPr>
          <p:cNvPr id="14" name="Freeform 14"/>
          <p:cNvSpPr/>
          <p:nvPr/>
        </p:nvSpPr>
        <p:spPr>
          <a:xfrm>
            <a:off x="517554" y="2521550"/>
            <a:ext cx="5442121" cy="6667223"/>
          </a:xfrm>
          <a:custGeom>
            <a:avLst/>
            <a:gdLst/>
            <a:ahLst/>
            <a:cxnLst/>
            <a:rect l="l" t="t" r="r" b="b"/>
            <a:pathLst>
              <a:path w="5442121" h="6667223">
                <a:moveTo>
                  <a:pt x="0" y="0"/>
                </a:moveTo>
                <a:lnTo>
                  <a:pt x="5442121" y="0"/>
                </a:lnTo>
                <a:lnTo>
                  <a:pt x="5442121" y="6667223"/>
                </a:lnTo>
                <a:lnTo>
                  <a:pt x="0" y="6667223"/>
                </a:lnTo>
                <a:lnTo>
                  <a:pt x="0" y="0"/>
                </a:lnTo>
                <a:close/>
              </a:path>
            </a:pathLst>
          </a:custGeom>
          <a:blipFill>
            <a:blip r:embed="rId2"/>
            <a:stretch>
              <a:fillRect/>
            </a:stretch>
          </a:blipFill>
        </p:spPr>
        <p:txBody>
          <a:bodyPr/>
          <a:lstStyle/>
          <a:p>
            <a:endParaRPr lang="en-US" dirty="0"/>
          </a:p>
        </p:txBody>
      </p:sp>
      <p:sp>
        <p:nvSpPr>
          <p:cNvPr id="15" name="Freeform 15"/>
          <p:cNvSpPr/>
          <p:nvPr/>
        </p:nvSpPr>
        <p:spPr>
          <a:xfrm rot="5400000">
            <a:off x="15770651" y="-309508"/>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rot="5400000">
            <a:off x="-1783308" y="5966285"/>
            <a:ext cx="3634792" cy="1989223"/>
          </a:xfrm>
          <a:custGeom>
            <a:avLst/>
            <a:gdLst/>
            <a:ahLst/>
            <a:cxnLst/>
            <a:rect l="l" t="t" r="r" b="b"/>
            <a:pathLst>
              <a:path w="3634792" h="1989223">
                <a:moveTo>
                  <a:pt x="0" y="0"/>
                </a:moveTo>
                <a:lnTo>
                  <a:pt x="3634792" y="0"/>
                </a:lnTo>
                <a:lnTo>
                  <a:pt x="3634792" y="1989222"/>
                </a:lnTo>
                <a:lnTo>
                  <a:pt x="0" y="19892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2">
            <a:extLst>
              <a:ext uri="{FF2B5EF4-FFF2-40B4-BE49-F238E27FC236}">
                <a16:creationId xmlns:a16="http://schemas.microsoft.com/office/drawing/2014/main" id="{F0C89B61-1884-4BA8-8E1A-FAF7716C8211}"/>
              </a:ext>
            </a:extLst>
          </p:cNvPr>
          <p:cNvSpPr txBox="1"/>
          <p:nvPr/>
        </p:nvSpPr>
        <p:spPr>
          <a:xfrm>
            <a:off x="5959675" y="2502500"/>
            <a:ext cx="12020672" cy="6743193"/>
          </a:xfrm>
          <a:prstGeom prst="rect">
            <a:avLst/>
          </a:prstGeom>
          <a:noFill/>
        </p:spPr>
        <p:txBody>
          <a:bodyPr wrap="square" rtlCol="0">
            <a:spAutoFit/>
          </a:bodyPr>
          <a:lstStyle/>
          <a:p>
            <a:pPr>
              <a:lnSpc>
                <a:spcPct val="150000"/>
              </a:lnSpc>
            </a:pPr>
            <a:r>
              <a:rPr lang="en-US" sz="2700" dirty="0">
                <a:latin typeface="Times New Roman" panose="02020603050405020304" pitchFamily="18" charset="0"/>
                <a:cs typeface="Times New Roman" panose="02020603050405020304" pitchFamily="18" charset="0"/>
              </a:rPr>
              <a:t>This project aims to analyze crimes against women in India (2001-2021) using </a:t>
            </a:r>
            <a:r>
              <a:rPr lang="en-US" sz="2700" b="1" dirty="0">
                <a:latin typeface="Times New Roman" panose="02020603050405020304" pitchFamily="18" charset="0"/>
                <a:cs typeface="Times New Roman" panose="02020603050405020304" pitchFamily="18" charset="0"/>
              </a:rPr>
              <a:t>clustering</a:t>
            </a:r>
            <a:r>
              <a:rPr lang="en-US" sz="2700" dirty="0">
                <a:latin typeface="Times New Roman" panose="02020603050405020304" pitchFamily="18" charset="0"/>
                <a:cs typeface="Times New Roman" panose="02020603050405020304" pitchFamily="18" charset="0"/>
              </a:rPr>
              <a:t> and </a:t>
            </a:r>
            <a:r>
              <a:rPr lang="en-US" sz="2700" b="1" dirty="0">
                <a:latin typeface="Times New Roman" panose="02020603050405020304" pitchFamily="18" charset="0"/>
                <a:cs typeface="Times New Roman" panose="02020603050405020304" pitchFamily="18" charset="0"/>
              </a:rPr>
              <a:t>classification</a:t>
            </a:r>
            <a:r>
              <a:rPr lang="en-US" sz="2700" dirty="0">
                <a:latin typeface="Times New Roman" panose="02020603050405020304" pitchFamily="18" charset="0"/>
                <a:cs typeface="Times New Roman" panose="02020603050405020304" pitchFamily="18" charset="0"/>
              </a:rPr>
              <a:t> techniques to:</a:t>
            </a:r>
          </a:p>
          <a:p>
            <a:pPr marL="342900" indent="-342900">
              <a:lnSpc>
                <a:spcPct val="150000"/>
              </a:lnSpc>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Identify Patterns</a:t>
            </a:r>
            <a:r>
              <a:rPr lang="en-US" sz="2700" dirty="0">
                <a:latin typeface="Times New Roman" panose="02020603050405020304" pitchFamily="18" charset="0"/>
                <a:cs typeface="Times New Roman" panose="02020603050405020304" pitchFamily="18" charset="0"/>
              </a:rPr>
              <a:t>: Discover hidden trends in crime data using unsupervised learning.</a:t>
            </a:r>
          </a:p>
          <a:p>
            <a:pPr marL="342900" indent="-342900">
              <a:lnSpc>
                <a:spcPct val="150000"/>
              </a:lnSpc>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Classify New Cases</a:t>
            </a:r>
            <a:r>
              <a:rPr lang="en-US" sz="2700" dirty="0">
                <a:latin typeface="Times New Roman" panose="02020603050405020304" pitchFamily="18" charset="0"/>
                <a:cs typeface="Times New Roman" panose="02020603050405020304" pitchFamily="18" charset="0"/>
              </a:rPr>
              <a:t>: Use supervised learning models to predict crime categories.</a:t>
            </a:r>
          </a:p>
          <a:p>
            <a:pPr marL="342900" indent="-342900">
              <a:lnSpc>
                <a:spcPct val="150000"/>
              </a:lnSpc>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Enhance Decision-Making</a:t>
            </a:r>
            <a:r>
              <a:rPr lang="en-US" sz="2700" dirty="0">
                <a:latin typeface="Times New Roman" panose="02020603050405020304" pitchFamily="18" charset="0"/>
                <a:cs typeface="Times New Roman" panose="02020603050405020304" pitchFamily="18" charset="0"/>
              </a:rPr>
              <a:t>: Provide actionable insights for law enforcement and policymakers.</a:t>
            </a:r>
          </a:p>
          <a:p>
            <a:pPr marL="342900" indent="-342900">
              <a:lnSpc>
                <a:spcPct val="150000"/>
              </a:lnSpc>
              <a:buFont typeface="Wingdings" panose="05000000000000000000" pitchFamily="2" charset="2"/>
              <a:buChar char="Ø"/>
            </a:pPr>
            <a:r>
              <a:rPr lang="en-US" sz="2700" b="1" dirty="0">
                <a:latin typeface="Times New Roman" panose="02020603050405020304" pitchFamily="18" charset="0"/>
                <a:cs typeface="Times New Roman" panose="02020603050405020304" pitchFamily="18" charset="0"/>
              </a:rPr>
              <a:t>Improve Crime Prevention</a:t>
            </a:r>
            <a:r>
              <a:rPr lang="en-US" sz="2700" dirty="0">
                <a:latin typeface="Times New Roman" panose="02020603050405020304" pitchFamily="18" charset="0"/>
                <a:cs typeface="Times New Roman" panose="02020603050405020304" pitchFamily="18" charset="0"/>
              </a:rPr>
              <a:t>: Identify high-risk areas and crime types to aid in preventive measures.</a:t>
            </a:r>
          </a:p>
          <a:p>
            <a:pPr lvl="0" algn="just" eaLnBrk="0" fontAlgn="base" hangingPunct="0">
              <a:lnSpc>
                <a:spcPct val="150000"/>
              </a:lnSpc>
              <a:spcBef>
                <a:spcPct val="0"/>
              </a:spcBef>
              <a:spcAft>
                <a:spcPct val="0"/>
              </a:spcAft>
            </a:pPr>
            <a:endParaRPr lang="en-US" altLang="en-US"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20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66634" cy="6185844"/>
            <a:chOff x="0" y="0"/>
            <a:chExt cx="1097385" cy="1629193"/>
          </a:xfrm>
        </p:grpSpPr>
        <p:sp>
          <p:nvSpPr>
            <p:cNvPr id="3" name="Freeform 3"/>
            <p:cNvSpPr/>
            <p:nvPr/>
          </p:nvSpPr>
          <p:spPr>
            <a:xfrm>
              <a:off x="0" y="0"/>
              <a:ext cx="1097385" cy="1629193"/>
            </a:xfrm>
            <a:custGeom>
              <a:avLst/>
              <a:gdLst/>
              <a:ahLst/>
              <a:cxnLst/>
              <a:rect l="l" t="t" r="r" b="b"/>
              <a:pathLst>
                <a:path w="1097385" h="1629193">
                  <a:moveTo>
                    <a:pt x="0" y="0"/>
                  </a:moveTo>
                  <a:lnTo>
                    <a:pt x="1097385" y="0"/>
                  </a:lnTo>
                  <a:lnTo>
                    <a:pt x="1097385" y="1629193"/>
                  </a:lnTo>
                  <a:lnTo>
                    <a:pt x="0" y="1629193"/>
                  </a:lnTo>
                  <a:close/>
                </a:path>
              </a:pathLst>
            </a:custGeom>
            <a:solidFill>
              <a:srgbClr val="FDEAFF"/>
            </a:solidFill>
          </p:spPr>
        </p:sp>
        <p:sp>
          <p:nvSpPr>
            <p:cNvPr id="4" name="TextBox 4"/>
            <p:cNvSpPr txBox="1"/>
            <p:nvPr/>
          </p:nvSpPr>
          <p:spPr>
            <a:xfrm>
              <a:off x="0" y="-9525"/>
              <a:ext cx="1097385" cy="1638718"/>
            </a:xfrm>
            <a:prstGeom prst="rect">
              <a:avLst/>
            </a:prstGeom>
          </p:spPr>
          <p:txBody>
            <a:bodyPr lIns="50800" tIns="50800" rIns="50800" bIns="50800" rtlCol="0" anchor="ctr"/>
            <a:lstStyle/>
            <a:p>
              <a:pPr algn="ctr">
                <a:lnSpc>
                  <a:spcPts val="2999"/>
                </a:lnSpc>
              </a:pPr>
              <a:endParaRPr/>
            </a:p>
          </p:txBody>
        </p:sp>
      </p:grpSp>
      <p:grpSp>
        <p:nvGrpSpPr>
          <p:cNvPr id="5" name="Group 5"/>
          <p:cNvGrpSpPr/>
          <p:nvPr/>
        </p:nvGrpSpPr>
        <p:grpSpPr>
          <a:xfrm>
            <a:off x="16593436" y="6185844"/>
            <a:ext cx="1694564" cy="4101156"/>
            <a:chOff x="0" y="0"/>
            <a:chExt cx="446305" cy="1080140"/>
          </a:xfrm>
        </p:grpSpPr>
        <p:sp>
          <p:nvSpPr>
            <p:cNvPr id="6" name="Freeform 6"/>
            <p:cNvSpPr/>
            <p:nvPr/>
          </p:nvSpPr>
          <p:spPr>
            <a:xfrm>
              <a:off x="0" y="0"/>
              <a:ext cx="446305" cy="1080140"/>
            </a:xfrm>
            <a:custGeom>
              <a:avLst/>
              <a:gdLst/>
              <a:ahLst/>
              <a:cxnLst/>
              <a:rect l="l" t="t" r="r" b="b"/>
              <a:pathLst>
                <a:path w="446305" h="1080140">
                  <a:moveTo>
                    <a:pt x="0" y="0"/>
                  </a:moveTo>
                  <a:lnTo>
                    <a:pt x="446305" y="0"/>
                  </a:lnTo>
                  <a:lnTo>
                    <a:pt x="446305" y="1080140"/>
                  </a:lnTo>
                  <a:lnTo>
                    <a:pt x="0" y="1080140"/>
                  </a:lnTo>
                  <a:close/>
                </a:path>
              </a:pathLst>
            </a:custGeom>
            <a:solidFill>
              <a:srgbClr val="FDEAFF"/>
            </a:solidFill>
          </p:spPr>
        </p:sp>
        <p:sp>
          <p:nvSpPr>
            <p:cNvPr id="7" name="TextBox 7"/>
            <p:cNvSpPr txBox="1"/>
            <p:nvPr/>
          </p:nvSpPr>
          <p:spPr>
            <a:xfrm>
              <a:off x="0" y="-9525"/>
              <a:ext cx="446305" cy="1089665"/>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533400" y="819578"/>
            <a:ext cx="10150446" cy="836768"/>
          </a:xfrm>
          <a:prstGeom prst="rect">
            <a:avLst/>
          </a:prstGeom>
        </p:spPr>
        <p:txBody>
          <a:bodyPr wrap="square" lIns="0" tIns="0" rIns="0" bIns="0" rtlCol="0" anchor="t">
            <a:spAutoFit/>
          </a:bodyPr>
          <a:lstStyle/>
          <a:p>
            <a:pPr algn="l">
              <a:lnSpc>
                <a:spcPts val="7200"/>
              </a:lnSpc>
            </a:pPr>
            <a:r>
              <a:rPr lang="en-US" sz="48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ARCHITECTURE DIAGRAM:</a:t>
            </a:r>
          </a:p>
        </p:txBody>
      </p:sp>
      <p:sp>
        <p:nvSpPr>
          <p:cNvPr id="15" name="Freeform 15"/>
          <p:cNvSpPr/>
          <p:nvPr/>
        </p:nvSpPr>
        <p:spPr>
          <a:xfrm rot="5400000">
            <a:off x="15770651" y="-309508"/>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1783307" y="5966285"/>
            <a:ext cx="3634792" cy="1989223"/>
          </a:xfrm>
          <a:custGeom>
            <a:avLst/>
            <a:gdLst/>
            <a:ahLst/>
            <a:cxnLst/>
            <a:rect l="l" t="t" r="r" b="b"/>
            <a:pathLst>
              <a:path w="3634792" h="1989223">
                <a:moveTo>
                  <a:pt x="0" y="0"/>
                </a:moveTo>
                <a:lnTo>
                  <a:pt x="3634792" y="0"/>
                </a:lnTo>
                <a:lnTo>
                  <a:pt x="3634792" y="1989222"/>
                </a:lnTo>
                <a:lnTo>
                  <a:pt x="0" y="1989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3">
            <a:extLst>
              <a:ext uri="{FF2B5EF4-FFF2-40B4-BE49-F238E27FC236}">
                <a16:creationId xmlns:a16="http://schemas.microsoft.com/office/drawing/2014/main" id="{8A74DCA9-8EA7-A729-EE1C-2D30B4D1CF9D}"/>
              </a:ext>
            </a:extLst>
          </p:cNvPr>
          <p:cNvGrpSpPr/>
          <p:nvPr/>
        </p:nvGrpSpPr>
        <p:grpSpPr>
          <a:xfrm>
            <a:off x="2333800" y="2247900"/>
            <a:ext cx="14287344" cy="6806332"/>
            <a:chOff x="2333800" y="2247900"/>
            <a:chExt cx="14287344" cy="6806332"/>
          </a:xfrm>
        </p:grpSpPr>
        <p:pic>
          <p:nvPicPr>
            <p:cNvPr id="12" name="Picture 11">
              <a:extLst>
                <a:ext uri="{FF2B5EF4-FFF2-40B4-BE49-F238E27FC236}">
                  <a16:creationId xmlns:a16="http://schemas.microsoft.com/office/drawing/2014/main" id="{B5DA6769-4DEE-885A-4EDE-44005AAADB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800" y="2247900"/>
              <a:ext cx="14287344" cy="6806332"/>
            </a:xfrm>
            <a:prstGeom prst="rect">
              <a:avLst/>
            </a:prstGeom>
          </p:spPr>
        </p:pic>
        <p:sp>
          <p:nvSpPr>
            <p:cNvPr id="13" name="TextBox 12">
              <a:extLst>
                <a:ext uri="{FF2B5EF4-FFF2-40B4-BE49-F238E27FC236}">
                  <a16:creationId xmlns:a16="http://schemas.microsoft.com/office/drawing/2014/main" id="{534CE766-3AF4-3253-DDB7-1F1904D36704}"/>
                </a:ext>
              </a:extLst>
            </p:cNvPr>
            <p:cNvSpPr txBox="1"/>
            <p:nvPr/>
          </p:nvSpPr>
          <p:spPr>
            <a:xfrm>
              <a:off x="3061853" y="4114799"/>
              <a:ext cx="1441237" cy="691361"/>
            </a:xfrm>
            <a:custGeom>
              <a:avLst/>
              <a:gdLst>
                <a:gd name="connsiteX0" fmla="*/ 0 w 1462018"/>
                <a:gd name="connsiteY0" fmla="*/ 0 h 646331"/>
                <a:gd name="connsiteX1" fmla="*/ 1462018 w 1462018"/>
                <a:gd name="connsiteY1" fmla="*/ 0 h 646331"/>
                <a:gd name="connsiteX2" fmla="*/ 1462018 w 1462018"/>
                <a:gd name="connsiteY2" fmla="*/ 646331 h 646331"/>
                <a:gd name="connsiteX3" fmla="*/ 0 w 1462018"/>
                <a:gd name="connsiteY3" fmla="*/ 646331 h 646331"/>
                <a:gd name="connsiteX4" fmla="*/ 0 w 1462018"/>
                <a:gd name="connsiteY4" fmla="*/ 0 h 646331"/>
                <a:gd name="connsiteX0" fmla="*/ 0 w 1524364"/>
                <a:gd name="connsiteY0" fmla="*/ 103909 h 646331"/>
                <a:gd name="connsiteX1" fmla="*/ 1524364 w 1524364"/>
                <a:gd name="connsiteY1" fmla="*/ 0 h 646331"/>
                <a:gd name="connsiteX2" fmla="*/ 1524364 w 1524364"/>
                <a:gd name="connsiteY2" fmla="*/ 646331 h 646331"/>
                <a:gd name="connsiteX3" fmla="*/ 62346 w 1524364"/>
                <a:gd name="connsiteY3" fmla="*/ 646331 h 646331"/>
                <a:gd name="connsiteX4" fmla="*/ 0 w 1524364"/>
                <a:gd name="connsiteY4" fmla="*/ 103909 h 646331"/>
                <a:gd name="connsiteX0" fmla="*/ 0 w 1524364"/>
                <a:gd name="connsiteY0" fmla="*/ 103909 h 687894"/>
                <a:gd name="connsiteX1" fmla="*/ 1524364 w 1524364"/>
                <a:gd name="connsiteY1" fmla="*/ 0 h 687894"/>
                <a:gd name="connsiteX2" fmla="*/ 1441237 w 1524364"/>
                <a:gd name="connsiteY2" fmla="*/ 687894 h 687894"/>
                <a:gd name="connsiteX3" fmla="*/ 62346 w 1524364"/>
                <a:gd name="connsiteY3" fmla="*/ 646331 h 687894"/>
                <a:gd name="connsiteX4" fmla="*/ 0 w 1524364"/>
                <a:gd name="connsiteY4" fmla="*/ 103909 h 687894"/>
                <a:gd name="connsiteX0" fmla="*/ 0 w 1441237"/>
                <a:gd name="connsiteY0" fmla="*/ 0 h 583985"/>
                <a:gd name="connsiteX1" fmla="*/ 1337328 w 1441237"/>
                <a:gd name="connsiteY1" fmla="*/ 20782 h 583985"/>
                <a:gd name="connsiteX2" fmla="*/ 1441237 w 1441237"/>
                <a:gd name="connsiteY2" fmla="*/ 583985 h 583985"/>
                <a:gd name="connsiteX3" fmla="*/ 62346 w 1441237"/>
                <a:gd name="connsiteY3" fmla="*/ 542422 h 583985"/>
                <a:gd name="connsiteX4" fmla="*/ 0 w 1441237"/>
                <a:gd name="connsiteY4" fmla="*/ 0 h 583985"/>
                <a:gd name="connsiteX0" fmla="*/ 0 w 1441237"/>
                <a:gd name="connsiteY0" fmla="*/ 0 h 604370"/>
                <a:gd name="connsiteX1" fmla="*/ 1337328 w 1441237"/>
                <a:gd name="connsiteY1" fmla="*/ 20782 h 604370"/>
                <a:gd name="connsiteX2" fmla="*/ 1441237 w 1441237"/>
                <a:gd name="connsiteY2" fmla="*/ 583985 h 604370"/>
                <a:gd name="connsiteX3" fmla="*/ 678874 w 1441237"/>
                <a:gd name="connsiteY3" fmla="*/ 599208 h 604370"/>
                <a:gd name="connsiteX4" fmla="*/ 62346 w 1441237"/>
                <a:gd name="connsiteY4" fmla="*/ 542422 h 604370"/>
                <a:gd name="connsiteX5" fmla="*/ 0 w 1441237"/>
                <a:gd name="connsiteY5" fmla="*/ 0 h 604370"/>
                <a:gd name="connsiteX0" fmla="*/ 0 w 1441237"/>
                <a:gd name="connsiteY0" fmla="*/ 65811 h 670181"/>
                <a:gd name="connsiteX1" fmla="*/ 1156856 w 1441237"/>
                <a:gd name="connsiteY1" fmla="*/ 0 h 670181"/>
                <a:gd name="connsiteX2" fmla="*/ 1337328 w 1441237"/>
                <a:gd name="connsiteY2" fmla="*/ 86593 h 670181"/>
                <a:gd name="connsiteX3" fmla="*/ 1441237 w 1441237"/>
                <a:gd name="connsiteY3" fmla="*/ 649796 h 670181"/>
                <a:gd name="connsiteX4" fmla="*/ 678874 w 1441237"/>
                <a:gd name="connsiteY4" fmla="*/ 665019 h 670181"/>
                <a:gd name="connsiteX5" fmla="*/ 62346 w 1441237"/>
                <a:gd name="connsiteY5" fmla="*/ 608233 h 670181"/>
                <a:gd name="connsiteX6" fmla="*/ 0 w 1441237"/>
                <a:gd name="connsiteY6" fmla="*/ 65811 h 670181"/>
                <a:gd name="connsiteX0" fmla="*/ 0 w 1441237"/>
                <a:gd name="connsiteY0" fmla="*/ 65811 h 691361"/>
                <a:gd name="connsiteX1" fmla="*/ 1156856 w 1441237"/>
                <a:gd name="connsiteY1" fmla="*/ 0 h 691361"/>
                <a:gd name="connsiteX2" fmla="*/ 1337328 w 1441237"/>
                <a:gd name="connsiteY2" fmla="*/ 86593 h 691361"/>
                <a:gd name="connsiteX3" fmla="*/ 1441237 w 1441237"/>
                <a:gd name="connsiteY3" fmla="*/ 649796 h 691361"/>
                <a:gd name="connsiteX4" fmla="*/ 678874 w 1441237"/>
                <a:gd name="connsiteY4" fmla="*/ 665019 h 691361"/>
                <a:gd name="connsiteX5" fmla="*/ 41564 w 1441237"/>
                <a:gd name="connsiteY5" fmla="*/ 691361 h 691361"/>
                <a:gd name="connsiteX6" fmla="*/ 0 w 1441237"/>
                <a:gd name="connsiteY6" fmla="*/ 65811 h 69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237" h="691361">
                  <a:moveTo>
                    <a:pt x="0" y="65811"/>
                  </a:moveTo>
                  <a:cubicBezTo>
                    <a:pt x="357910" y="57729"/>
                    <a:pt x="798946" y="8082"/>
                    <a:pt x="1156856" y="0"/>
                  </a:cubicBezTo>
                  <a:lnTo>
                    <a:pt x="1337328" y="86593"/>
                  </a:lnTo>
                  <a:lnTo>
                    <a:pt x="1441237" y="649796"/>
                  </a:lnTo>
                  <a:cubicBezTo>
                    <a:pt x="1187116" y="627161"/>
                    <a:pt x="932995" y="687654"/>
                    <a:pt x="678874" y="665019"/>
                  </a:cubicBezTo>
                  <a:lnTo>
                    <a:pt x="41564" y="691361"/>
                  </a:lnTo>
                  <a:lnTo>
                    <a:pt x="0" y="65811"/>
                  </a:lnTo>
                  <a:close/>
                </a:path>
              </a:pathLst>
            </a:custGeom>
            <a:solidFill>
              <a:schemeClr val="bg1"/>
            </a:solidFill>
          </p:spPr>
          <p:txBody>
            <a:bodyPr wrap="square" rtlCol="0">
              <a:spAutoFit/>
            </a:bodyPr>
            <a:lstStyle/>
            <a:p>
              <a:r>
                <a:rPr lang="en-IN" dirty="0"/>
                <a:t>Data preparation</a:t>
              </a:r>
            </a:p>
          </p:txBody>
        </p:sp>
      </p:grpSp>
    </p:spTree>
    <p:extLst>
      <p:ext uri="{BB962C8B-B14F-4D97-AF65-F5344CB8AC3E}">
        <p14:creationId xmlns:p14="http://schemas.microsoft.com/office/powerpoint/2010/main" val="73843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D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66634" cy="6185844"/>
            <a:chOff x="0" y="0"/>
            <a:chExt cx="1097385" cy="1629193"/>
          </a:xfrm>
          <a:noFill/>
        </p:grpSpPr>
        <p:sp>
          <p:nvSpPr>
            <p:cNvPr id="3" name="Freeform 3"/>
            <p:cNvSpPr/>
            <p:nvPr/>
          </p:nvSpPr>
          <p:spPr>
            <a:xfrm>
              <a:off x="0" y="0"/>
              <a:ext cx="1097385" cy="1629193"/>
            </a:xfrm>
            <a:custGeom>
              <a:avLst/>
              <a:gdLst/>
              <a:ahLst/>
              <a:cxnLst/>
              <a:rect l="l" t="t" r="r" b="b"/>
              <a:pathLst>
                <a:path w="1097385" h="1629193">
                  <a:moveTo>
                    <a:pt x="0" y="0"/>
                  </a:moveTo>
                  <a:lnTo>
                    <a:pt x="1097385" y="0"/>
                  </a:lnTo>
                  <a:lnTo>
                    <a:pt x="1097385" y="1629193"/>
                  </a:lnTo>
                  <a:lnTo>
                    <a:pt x="0" y="1629193"/>
                  </a:lnTo>
                  <a:close/>
                </a:path>
              </a:pathLst>
            </a:custGeom>
            <a:grpFill/>
          </p:spPr>
        </p:sp>
        <p:sp>
          <p:nvSpPr>
            <p:cNvPr id="4" name="TextBox 4"/>
            <p:cNvSpPr txBox="1"/>
            <p:nvPr/>
          </p:nvSpPr>
          <p:spPr>
            <a:xfrm>
              <a:off x="0" y="-9525"/>
              <a:ext cx="1097385" cy="1638718"/>
            </a:xfrm>
            <a:prstGeom prst="rect">
              <a:avLst/>
            </a:prstGeom>
            <a:grpFill/>
          </p:spPr>
          <p:txBody>
            <a:bodyPr lIns="50800" tIns="50800" rIns="50800" bIns="50800" rtlCol="0" anchor="ctr"/>
            <a:lstStyle/>
            <a:p>
              <a:pPr algn="ctr">
                <a:lnSpc>
                  <a:spcPts val="2999"/>
                </a:lnSpc>
              </a:pPr>
              <a:endParaRPr/>
            </a:p>
          </p:txBody>
        </p:sp>
      </p:grpSp>
      <p:grpSp>
        <p:nvGrpSpPr>
          <p:cNvPr id="5" name="Group 5"/>
          <p:cNvGrpSpPr/>
          <p:nvPr/>
        </p:nvGrpSpPr>
        <p:grpSpPr>
          <a:xfrm>
            <a:off x="16593436" y="6185844"/>
            <a:ext cx="1694564" cy="4101156"/>
            <a:chOff x="0" y="0"/>
            <a:chExt cx="446305" cy="1080140"/>
          </a:xfrm>
        </p:grpSpPr>
        <p:sp>
          <p:nvSpPr>
            <p:cNvPr id="6" name="Freeform 6"/>
            <p:cNvSpPr/>
            <p:nvPr/>
          </p:nvSpPr>
          <p:spPr>
            <a:xfrm>
              <a:off x="0" y="0"/>
              <a:ext cx="446305" cy="1080140"/>
            </a:xfrm>
            <a:custGeom>
              <a:avLst/>
              <a:gdLst/>
              <a:ahLst/>
              <a:cxnLst/>
              <a:rect l="l" t="t" r="r" b="b"/>
              <a:pathLst>
                <a:path w="446305" h="1080140">
                  <a:moveTo>
                    <a:pt x="0" y="0"/>
                  </a:moveTo>
                  <a:lnTo>
                    <a:pt x="446305" y="0"/>
                  </a:lnTo>
                  <a:lnTo>
                    <a:pt x="446305" y="1080140"/>
                  </a:lnTo>
                  <a:lnTo>
                    <a:pt x="0" y="1080140"/>
                  </a:lnTo>
                  <a:close/>
                </a:path>
              </a:pathLst>
            </a:custGeom>
            <a:solidFill>
              <a:srgbClr val="FDEAFF"/>
            </a:solidFill>
          </p:spPr>
        </p:sp>
        <p:sp>
          <p:nvSpPr>
            <p:cNvPr id="7" name="TextBox 7"/>
            <p:cNvSpPr txBox="1"/>
            <p:nvPr/>
          </p:nvSpPr>
          <p:spPr>
            <a:xfrm>
              <a:off x="0" y="-9525"/>
              <a:ext cx="446305" cy="1089665"/>
            </a:xfrm>
            <a:prstGeom prst="rect">
              <a:avLst/>
            </a:prstGeom>
          </p:spPr>
          <p:txBody>
            <a:bodyPr lIns="50800" tIns="50800" rIns="50800" bIns="50800" rtlCol="0" anchor="ctr"/>
            <a:lstStyle/>
            <a:p>
              <a:pPr algn="ctr">
                <a:lnSpc>
                  <a:spcPts val="2999"/>
                </a:lnSpc>
              </a:pPr>
              <a:endParaRPr/>
            </a:p>
          </p:txBody>
        </p:sp>
      </p:grpSp>
      <p:sp>
        <p:nvSpPr>
          <p:cNvPr id="8" name="TextBox 8"/>
          <p:cNvSpPr txBox="1"/>
          <p:nvPr/>
        </p:nvSpPr>
        <p:spPr>
          <a:xfrm>
            <a:off x="517554" y="365413"/>
            <a:ext cx="8016846" cy="923330"/>
          </a:xfrm>
          <a:prstGeom prst="rect">
            <a:avLst/>
          </a:prstGeom>
        </p:spPr>
        <p:txBody>
          <a:bodyPr wrap="square" lIns="0" tIns="0" rIns="0" bIns="0" rtlCol="0" anchor="t">
            <a:spAutoFit/>
          </a:bodyPr>
          <a:lstStyle/>
          <a:p>
            <a:pPr algn="l">
              <a:lnSpc>
                <a:spcPts val="7200"/>
              </a:lnSpc>
            </a:pPr>
            <a:r>
              <a:rPr lang="en-US" sz="6000" b="1" spc="600" dirty="0">
                <a:solidFill>
                  <a:schemeClr val="accent1">
                    <a:lumMod val="75000"/>
                  </a:schemeClr>
                </a:solidFill>
                <a:latin typeface="Times New Roman" panose="02020603050405020304" pitchFamily="18" charset="0"/>
                <a:ea typeface="Barlow Ultra-Bold"/>
                <a:cs typeface="Times New Roman" panose="02020603050405020304" pitchFamily="18" charset="0"/>
                <a:sym typeface="Barlow Ultra-Bold"/>
              </a:rPr>
              <a:t>METHODOLOGY</a:t>
            </a:r>
          </a:p>
        </p:txBody>
      </p:sp>
      <p:sp>
        <p:nvSpPr>
          <p:cNvPr id="15" name="Freeform 15"/>
          <p:cNvSpPr/>
          <p:nvPr/>
        </p:nvSpPr>
        <p:spPr>
          <a:xfrm rot="5400000">
            <a:off x="15770651" y="-309508"/>
            <a:ext cx="3634792" cy="1989223"/>
          </a:xfrm>
          <a:custGeom>
            <a:avLst/>
            <a:gdLst/>
            <a:ahLst/>
            <a:cxnLst/>
            <a:rect l="l" t="t" r="r" b="b"/>
            <a:pathLst>
              <a:path w="3634792" h="1989223">
                <a:moveTo>
                  <a:pt x="0" y="0"/>
                </a:moveTo>
                <a:lnTo>
                  <a:pt x="3634792" y="0"/>
                </a:lnTo>
                <a:lnTo>
                  <a:pt x="3634792" y="1989223"/>
                </a:lnTo>
                <a:lnTo>
                  <a:pt x="0" y="19892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rot="5400000">
            <a:off x="15747686" y="3352066"/>
            <a:ext cx="3634792" cy="1989223"/>
          </a:xfrm>
          <a:custGeom>
            <a:avLst/>
            <a:gdLst/>
            <a:ahLst/>
            <a:cxnLst/>
            <a:rect l="l" t="t" r="r" b="b"/>
            <a:pathLst>
              <a:path w="3634792" h="1989223">
                <a:moveTo>
                  <a:pt x="0" y="0"/>
                </a:moveTo>
                <a:lnTo>
                  <a:pt x="3634792" y="0"/>
                </a:lnTo>
                <a:lnTo>
                  <a:pt x="3634792" y="1989222"/>
                </a:lnTo>
                <a:lnTo>
                  <a:pt x="0" y="19892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2">
            <a:extLst>
              <a:ext uri="{FF2B5EF4-FFF2-40B4-BE49-F238E27FC236}">
                <a16:creationId xmlns:a16="http://schemas.microsoft.com/office/drawing/2014/main" id="{F0C89B61-1884-4BA8-8E1A-FAF7716C8211}"/>
              </a:ext>
            </a:extLst>
          </p:cNvPr>
          <p:cNvSpPr txBox="1"/>
          <p:nvPr/>
        </p:nvSpPr>
        <p:spPr>
          <a:xfrm>
            <a:off x="722918" y="1500266"/>
            <a:ext cx="16726882" cy="833593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Data Processing</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Cleaning</a:t>
            </a:r>
            <a:r>
              <a:rPr lang="en-US" sz="2400" dirty="0">
                <a:latin typeface="Times New Roman" panose="02020603050405020304" pitchFamily="18" charset="0"/>
                <a:cs typeface="Times New Roman" panose="02020603050405020304" pitchFamily="18" charset="0"/>
              </a:rPr>
              <a:t>: Handled missing values, standardized definitions.</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Feature Engineering</a:t>
            </a:r>
            <a:r>
              <a:rPr lang="en-US" sz="2400" dirty="0">
                <a:latin typeface="Times New Roman" panose="02020603050405020304" pitchFamily="18" charset="0"/>
                <a:cs typeface="Times New Roman" panose="02020603050405020304" pitchFamily="18" charset="0"/>
              </a:rPr>
              <a:t>: Created new features, encoded categorical data.</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Normalization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StandardScaler</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MinMaxScaler</a:t>
            </a:r>
            <a:r>
              <a:rPr lang="en-US" sz="2400" dirty="0">
                <a:latin typeface="Times New Roman" panose="02020603050405020304" pitchFamily="18" charset="0"/>
                <a:cs typeface="Times New Roman" panose="02020603050405020304" pitchFamily="18" charset="0"/>
              </a:rPr>
              <a:t> for consistency.</a:t>
            </a:r>
          </a:p>
          <a:p>
            <a:pPr marL="342900" indent="-342900"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Exploratory Data Analysis (EDA)</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Trends &amp; Patterns</a:t>
            </a:r>
            <a:r>
              <a:rPr lang="en-US" sz="2400" dirty="0">
                <a:latin typeface="Times New Roman" panose="02020603050405020304" pitchFamily="18" charset="0"/>
                <a:cs typeface="Times New Roman" panose="02020603050405020304" pitchFamily="18" charset="0"/>
              </a:rPr>
              <a:t>: Crime trends, geographic distribution.</a:t>
            </a:r>
          </a:p>
          <a:p>
            <a:pPr marL="800100" lvl="1" indent="-342900" algn="just">
              <a:lnSpc>
                <a:spcPct val="150000"/>
              </a:lnSpc>
              <a:buFont typeface="Wingdings" panose="05000000000000000000" pitchFamily="2" charset="2"/>
              <a:buChar char="Ø"/>
            </a:pPr>
            <a:r>
              <a:rPr lang="en-US" sz="2400" b="1">
                <a:latin typeface="Times New Roman" panose="02020603050405020304" pitchFamily="18" charset="0"/>
                <a:cs typeface="Times New Roman" panose="02020603050405020304" pitchFamily="18" charset="0"/>
              </a:rPr>
              <a:t>Visualizations</a:t>
            </a:r>
            <a:r>
              <a:rPr lang="en-US" sz="2400">
                <a:latin typeface="Times New Roman" panose="02020603050405020304" pitchFamily="18" charset="0"/>
                <a:cs typeface="Times New Roman" panose="02020603050405020304" pitchFamily="18" charset="0"/>
              </a:rPr>
              <a:t>: Correlation heatmaps, crime hotspots.</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Modeling</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Clustering</a:t>
            </a:r>
            <a:r>
              <a:rPr lang="en-US" sz="2400" dirty="0">
                <a:latin typeface="Times New Roman" panose="02020603050405020304" pitchFamily="18" charset="0"/>
                <a:cs typeface="Times New Roman" panose="02020603050405020304" pitchFamily="18" charset="0"/>
              </a:rPr>
              <a:t>: K-Means, DBSCAN (Silhouette Score, PCA visualization).</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Random Forest, Decision Trees, SVM, etc. (Tuned with </a:t>
            </a:r>
            <a:r>
              <a:rPr lang="en-US" sz="2400" dirty="0" err="1">
                <a:latin typeface="Times New Roman" panose="02020603050405020304" pitchFamily="18" charset="0"/>
                <a:cs typeface="Times New Roman" panose="02020603050405020304" pitchFamily="18" charset="0"/>
              </a:rPr>
              <a:t>BayesSearchCV</a:t>
            </a:r>
            <a:r>
              <a:rPr lang="en-US" sz="2400" dirty="0">
                <a:latin typeface="Times New Roman" panose="02020603050405020304" pitchFamily="18" charset="0"/>
                <a:cs typeface="Times New Roman" panose="02020603050405020304" pitchFamily="18" charset="0"/>
              </a:rPr>
              <a:t>).</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Feature Selection</a:t>
            </a:r>
            <a:r>
              <a:rPr lang="en-US" sz="2400" dirty="0">
                <a:latin typeface="Times New Roman" panose="02020603050405020304" pitchFamily="18" charset="0"/>
                <a:cs typeface="Times New Roman" panose="02020603050405020304" pitchFamily="18" charset="0"/>
              </a:rPr>
              <a:t>: Recursive Feature Elimination (RFE).</a:t>
            </a:r>
          </a:p>
          <a:p>
            <a:pPr marL="342900" indent="-342900" algn="just">
              <a:lnSpc>
                <a:spcPct val="150000"/>
              </a:lnSpc>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Evaluation &amp; Insights</a:t>
            </a:r>
            <a:endParaRPr lang="en-US" sz="2400" dirty="0">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Clustering</a:t>
            </a:r>
            <a:r>
              <a:rPr lang="en-US" sz="2400" dirty="0">
                <a:latin typeface="Times New Roman" panose="02020603050405020304" pitchFamily="18" charset="0"/>
                <a:cs typeface="Times New Roman" panose="02020603050405020304" pitchFamily="18" charset="0"/>
              </a:rPr>
              <a:t>: Identified high-risk regions and crime trends.</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Classification</a:t>
            </a:r>
            <a:r>
              <a:rPr lang="en-US" sz="2400" dirty="0">
                <a:latin typeface="Times New Roman" panose="02020603050405020304" pitchFamily="18" charset="0"/>
                <a:cs typeface="Times New Roman" panose="02020603050405020304" pitchFamily="18" charset="0"/>
              </a:rPr>
              <a:t>: Achieved high accuracy, </a:t>
            </a:r>
            <a:r>
              <a:rPr lang="en-US" sz="2400" b="1" dirty="0">
                <a:latin typeface="Times New Roman" panose="02020603050405020304" pitchFamily="18" charset="0"/>
                <a:cs typeface="Times New Roman" panose="02020603050405020304" pitchFamily="18" charset="0"/>
              </a:rPr>
              <a:t>KNN performed best</a:t>
            </a:r>
            <a:r>
              <a:rPr lang="en-US" sz="2400" dirty="0">
                <a:latin typeface="Times New Roman" panose="02020603050405020304" pitchFamily="18" charset="0"/>
                <a:cs typeface="Times New Roman" panose="02020603050405020304" pitchFamily="18" charset="0"/>
              </a:rPr>
              <a:t>.</a:t>
            </a:r>
          </a:p>
          <a:p>
            <a:pPr marL="800100" lvl="1" indent="-342900" algn="just">
              <a:lnSpc>
                <a:spcPct val="150000"/>
              </a:lnSpc>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Outcome</a:t>
            </a:r>
            <a:r>
              <a:rPr lang="en-US" sz="2400" dirty="0">
                <a:latin typeface="Times New Roman" panose="02020603050405020304" pitchFamily="18" charset="0"/>
                <a:cs typeface="Times New Roman" panose="02020603050405020304" pitchFamily="18" charset="0"/>
              </a:rPr>
              <a:t>: Improved crime trend prediction &amp; policy recommendations.</a:t>
            </a:r>
          </a:p>
        </p:txBody>
      </p:sp>
    </p:spTree>
    <p:extLst>
      <p:ext uri="{BB962C8B-B14F-4D97-AF65-F5344CB8AC3E}">
        <p14:creationId xmlns:p14="http://schemas.microsoft.com/office/powerpoint/2010/main" val="202573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grpSp>
        <p:nvGrpSpPr>
          <p:cNvPr id="2" name="Group 2"/>
          <p:cNvGrpSpPr/>
          <p:nvPr/>
        </p:nvGrpSpPr>
        <p:grpSpPr>
          <a:xfrm>
            <a:off x="13721316" y="573057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028700" y="10287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sp>
        <p:nvSpPr>
          <p:cNvPr id="16" name="Freeform 16"/>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942729" y="8816674"/>
            <a:ext cx="3086100" cy="189103"/>
            <a:chOff x="0" y="0"/>
            <a:chExt cx="812800" cy="49805"/>
          </a:xfrm>
        </p:grpSpPr>
        <p:sp>
          <p:nvSpPr>
            <p:cNvPr id="10" name="Freeform 10"/>
            <p:cNvSpPr/>
            <p:nvPr/>
          </p:nvSpPr>
          <p:spPr>
            <a:xfrm>
              <a:off x="0" y="0"/>
              <a:ext cx="812800" cy="49805"/>
            </a:xfrm>
            <a:custGeom>
              <a:avLst/>
              <a:gdLst/>
              <a:ahLst/>
              <a:cxnLst/>
              <a:rect l="l" t="t" r="r" b="b"/>
              <a:pathLst>
                <a:path w="812800" h="49805">
                  <a:moveTo>
                    <a:pt x="0" y="0"/>
                  </a:moveTo>
                  <a:lnTo>
                    <a:pt x="812800" y="0"/>
                  </a:lnTo>
                  <a:lnTo>
                    <a:pt x="812800" y="49805"/>
                  </a:lnTo>
                  <a:lnTo>
                    <a:pt x="0" y="49805"/>
                  </a:lnTo>
                  <a:close/>
                </a:path>
              </a:pathLst>
            </a:custGeom>
            <a:solidFill>
              <a:srgbClr val="FFFDF2"/>
            </a:solidFill>
          </p:spPr>
        </p:sp>
        <p:sp>
          <p:nvSpPr>
            <p:cNvPr id="11" name="TextBox 11"/>
            <p:cNvSpPr txBox="1"/>
            <p:nvPr/>
          </p:nvSpPr>
          <p:spPr>
            <a:xfrm>
              <a:off x="0" y="-9525"/>
              <a:ext cx="812800" cy="59330"/>
            </a:xfrm>
            <a:prstGeom prst="rect">
              <a:avLst/>
            </a:prstGeom>
          </p:spPr>
          <p:txBody>
            <a:bodyPr lIns="50800" tIns="50800" rIns="50800" bIns="50800" rtlCol="0" anchor="ctr"/>
            <a:lstStyle/>
            <a:p>
              <a:pPr algn="ctr">
                <a:lnSpc>
                  <a:spcPts val="2999"/>
                </a:lnSpc>
              </a:pPr>
              <a:endParaRPr/>
            </a:p>
          </p:txBody>
        </p:sp>
      </p:gr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8" name="Table 17">
            <a:extLst>
              <a:ext uri="{FF2B5EF4-FFF2-40B4-BE49-F238E27FC236}">
                <a16:creationId xmlns:a16="http://schemas.microsoft.com/office/drawing/2014/main" id="{5EADB287-C467-48DC-B5EC-79FEB0AF91D5}"/>
              </a:ext>
            </a:extLst>
          </p:cNvPr>
          <p:cNvGraphicFramePr>
            <a:graphicFrameLocks noGrp="1"/>
          </p:cNvGraphicFramePr>
          <p:nvPr>
            <p:extLst>
              <p:ext uri="{D42A27DB-BD31-4B8C-83A1-F6EECF244321}">
                <p14:modId xmlns:p14="http://schemas.microsoft.com/office/powerpoint/2010/main" val="190659592"/>
              </p:ext>
            </p:extLst>
          </p:nvPr>
        </p:nvGraphicFramePr>
        <p:xfrm>
          <a:off x="1028700" y="1470326"/>
          <a:ext cx="16230600" cy="8211871"/>
        </p:xfrm>
        <a:graphic>
          <a:graphicData uri="http://schemas.openxmlformats.org/drawingml/2006/table">
            <a:tbl>
              <a:tblPr firstRow="1" bandRow="1">
                <a:tableStyleId>{7E9639D4-E3E2-4D34-9284-5A2195B3D0D7}</a:tableStyleId>
              </a:tblPr>
              <a:tblGrid>
                <a:gridCol w="1040917">
                  <a:extLst>
                    <a:ext uri="{9D8B030D-6E8A-4147-A177-3AD203B41FA5}">
                      <a16:colId xmlns:a16="http://schemas.microsoft.com/office/drawing/2014/main" val="3941664374"/>
                    </a:ext>
                  </a:extLst>
                </a:gridCol>
                <a:gridCol w="4472089">
                  <a:extLst>
                    <a:ext uri="{9D8B030D-6E8A-4147-A177-3AD203B41FA5}">
                      <a16:colId xmlns:a16="http://schemas.microsoft.com/office/drawing/2014/main" val="3632423385"/>
                    </a:ext>
                  </a:extLst>
                </a:gridCol>
                <a:gridCol w="2236045">
                  <a:extLst>
                    <a:ext uri="{9D8B030D-6E8A-4147-A177-3AD203B41FA5}">
                      <a16:colId xmlns:a16="http://schemas.microsoft.com/office/drawing/2014/main" val="3984926096"/>
                    </a:ext>
                  </a:extLst>
                </a:gridCol>
                <a:gridCol w="3071349">
                  <a:extLst>
                    <a:ext uri="{9D8B030D-6E8A-4147-A177-3AD203B41FA5}">
                      <a16:colId xmlns:a16="http://schemas.microsoft.com/office/drawing/2014/main" val="727958106"/>
                    </a:ext>
                  </a:extLst>
                </a:gridCol>
                <a:gridCol w="2705100">
                  <a:extLst>
                    <a:ext uri="{9D8B030D-6E8A-4147-A177-3AD203B41FA5}">
                      <a16:colId xmlns:a16="http://schemas.microsoft.com/office/drawing/2014/main" val="2470834359"/>
                    </a:ext>
                  </a:extLst>
                </a:gridCol>
                <a:gridCol w="2705100">
                  <a:extLst>
                    <a:ext uri="{9D8B030D-6E8A-4147-A177-3AD203B41FA5}">
                      <a16:colId xmlns:a16="http://schemas.microsoft.com/office/drawing/2014/main" val="3747370395"/>
                    </a:ext>
                  </a:extLst>
                </a:gridCol>
              </a:tblGrid>
              <a:tr h="1096347">
                <a:tc>
                  <a:txBody>
                    <a:bodyPr/>
                    <a:lstStyle/>
                    <a:p>
                      <a:pPr algn="ctr"/>
                      <a:r>
                        <a:rPr lang="en-US" sz="2400" dirty="0">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Title &amp; 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Year &amp;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Methods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Future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763928"/>
                  </a:ext>
                </a:extLst>
              </a:tr>
              <a:tr h="2192693">
                <a:tc>
                  <a:txBody>
                    <a:bodyPr/>
                    <a:lstStyle/>
                    <a:p>
                      <a:r>
                        <a:rPr lang="en-US" sz="2400" dirty="0">
                          <a:latin typeface="Times New Roman" panose="02020603050405020304" pitchFamily="18" charset="0"/>
                          <a:cs typeface="Times New Roman" panose="02020603050405020304" pitchFamily="18"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Severity and Distributional Analysis of Crime against Women in India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Dr. N Chandrasekaran, Prof. C R </a:t>
                      </a:r>
                      <a:r>
                        <a:rPr lang="en-US" sz="2400" dirty="0" err="1">
                          <a:latin typeface="Times New Roman" panose="02020603050405020304" pitchFamily="18" charset="0"/>
                          <a:cs typeface="Times New Roman" panose="02020603050405020304" pitchFamily="18" charset="0"/>
                        </a:rPr>
                        <a:t>Rajan</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2015, IJHSSE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NCRB data analyzed using CAGR and percentage contribution.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Kidnapping and abduction crimes growing fast. Delhi, Assam have highest crime rates per lakh women.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Faster judicial processes, increased female police participation, public awareness campaigns.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44897"/>
                  </a:ext>
                </a:extLst>
              </a:tr>
              <a:tr h="2543524">
                <a:tc>
                  <a:txBody>
                    <a:bodyPr/>
                    <a:lstStyle/>
                    <a:p>
                      <a:r>
                        <a:rPr lang="en-US" sz="2400" dirty="0">
                          <a:latin typeface="Times New Roman" panose="02020603050405020304" pitchFamily="18" charset="0"/>
                          <a:cs typeface="Times New Roman" panose="02020603050405020304" pitchFamily="18"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err="1">
                          <a:latin typeface="Times New Roman" panose="02020603050405020304" pitchFamily="18" charset="0"/>
                          <a:cs typeface="Times New Roman" panose="02020603050405020304" pitchFamily="18" charset="0"/>
                        </a:rPr>
                        <a:t>Behavioural</a:t>
                      </a:r>
                      <a:r>
                        <a:rPr lang="en-US" sz="2400" dirty="0">
                          <a:latin typeface="Times New Roman" panose="02020603050405020304" pitchFamily="18" charset="0"/>
                          <a:cs typeface="Times New Roman" panose="02020603050405020304" pitchFamily="18" charset="0"/>
                        </a:rPr>
                        <a:t> Analysis of Crime against Women using a Graph-Based Clustering Approach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Priyanka Das and </a:t>
                      </a:r>
                      <a:r>
                        <a:rPr lang="en-US" sz="2400" dirty="0" err="1">
                          <a:latin typeface="Times New Roman" panose="02020603050405020304" pitchFamily="18" charset="0"/>
                          <a:cs typeface="Times New Roman" panose="02020603050405020304" pitchFamily="18" charset="0"/>
                        </a:rPr>
                        <a:t>Asit</a:t>
                      </a:r>
                      <a:r>
                        <a:rPr lang="en-US" sz="2400" dirty="0">
                          <a:latin typeface="Times New Roman" panose="02020603050405020304" pitchFamily="18" charset="0"/>
                          <a:cs typeface="Times New Roman" panose="02020603050405020304" pitchFamily="18" charset="0"/>
                        </a:rPr>
                        <a:t> Kumar Das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2017, ICCCI-2017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Evaluates </a:t>
                      </a:r>
                      <a:r>
                        <a:rPr lang="en-US" sz="2400" dirty="0" err="1">
                          <a:latin typeface="Times New Roman" panose="02020603050405020304" pitchFamily="18" charset="0"/>
                          <a:cs typeface="Times New Roman" panose="02020603050405020304" pitchFamily="18" charset="0"/>
                        </a:rPr>
                        <a:t>Infomap</a:t>
                      </a:r>
                      <a:r>
                        <a:rPr lang="en-US" sz="2400" dirty="0">
                          <a:latin typeface="Times New Roman" panose="02020603050405020304" pitchFamily="18" charset="0"/>
                          <a:cs typeface="Times New Roman" panose="02020603050405020304" pitchFamily="18" charset="0"/>
                        </a:rPr>
                        <a:t> clustering algorithm on crime data (2001-2014) to detect crime trends in Indian states and UTs.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err="1">
                          <a:latin typeface="Times New Roman" panose="02020603050405020304" pitchFamily="18" charset="0"/>
                          <a:cs typeface="Times New Roman" panose="02020603050405020304" pitchFamily="18" charset="0"/>
                        </a:rPr>
                        <a:t>Infomap</a:t>
                      </a:r>
                      <a:r>
                        <a:rPr lang="en-US" sz="2400" dirty="0">
                          <a:latin typeface="Times New Roman" panose="02020603050405020304" pitchFamily="18" charset="0"/>
                          <a:cs typeface="Times New Roman" panose="02020603050405020304" pitchFamily="18" charset="0"/>
                        </a:rPr>
                        <a:t> clustering effectively detects crime trends and hotspots.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Extending analysis for global crime trends and detailed state-wise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801398"/>
                  </a:ext>
                </a:extLst>
              </a:tr>
              <a:tr h="2192693">
                <a:tc>
                  <a:txBody>
                    <a:bodyPr/>
                    <a:lstStyle/>
                    <a:p>
                      <a:r>
                        <a:rPr lang="en-US" sz="2400" dirty="0">
                          <a:latin typeface="Times New Roman" panose="02020603050405020304" pitchFamily="18" charset="0"/>
                          <a:cs typeface="Times New Roman" panose="02020603050405020304" pitchFamily="18"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Determinants of Crimes Against Women in Pre and Post Liberalized India </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Jasneek</a:t>
                      </a:r>
                      <a:r>
                        <a:rPr lang="en-US" sz="2400" dirty="0">
                          <a:latin typeface="Times New Roman" panose="02020603050405020304" pitchFamily="18" charset="0"/>
                          <a:cs typeface="Times New Roman" panose="02020603050405020304" pitchFamily="18" charset="0"/>
                        </a:rPr>
                        <a:t> Arora and Shalini Singh Sharma</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2017, Int. J. of Economic Research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NCRB, NSSO, CSO data (1991-2015) analyzed to find crime determinants.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Literacy rate significantly impacts crime. Urbanization shows no strong correlation.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Further research on cultural and socio-economic factors affecting violence against women.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961131"/>
                  </a:ext>
                </a:extLst>
              </a:tr>
            </a:tbl>
          </a:graphicData>
        </a:graphic>
      </p:graphicFrame>
      <p:sp>
        <p:nvSpPr>
          <p:cNvPr id="12" name="TextBox 11">
            <a:extLst>
              <a:ext uri="{FF2B5EF4-FFF2-40B4-BE49-F238E27FC236}">
                <a16:creationId xmlns:a16="http://schemas.microsoft.com/office/drawing/2014/main" id="{E38A376C-D44B-4408-85D6-A559F66BB49B}"/>
              </a:ext>
            </a:extLst>
          </p:cNvPr>
          <p:cNvSpPr txBox="1"/>
          <p:nvPr/>
        </p:nvSpPr>
        <p:spPr>
          <a:xfrm>
            <a:off x="997470" y="376167"/>
            <a:ext cx="7277100" cy="905056"/>
          </a:xfrm>
          <a:prstGeom prst="rect">
            <a:avLst/>
          </a:prstGeom>
          <a:noFill/>
        </p:spPr>
        <p:txBody>
          <a:bodyPr wrap="square" rtlCol="0">
            <a:spAutoFit/>
          </a:bodyPr>
          <a:lstStyle/>
          <a:p>
            <a:pPr>
              <a:lnSpc>
                <a:spcPts val="7200"/>
              </a:lnSpc>
            </a:pPr>
            <a:r>
              <a:rPr lang="en-US" sz="4000" b="1" spc="600" dirty="0">
                <a:solidFill>
                  <a:srgbClr val="8363B8"/>
                </a:solidFill>
                <a:latin typeface="Times New Roman" panose="02020603050405020304" pitchFamily="18" charset="0"/>
                <a:ea typeface="Barlow Ultra-Bold"/>
                <a:cs typeface="Times New Roman" panose="02020603050405020304" pitchFamily="18" charset="0"/>
                <a:sym typeface="Barlow Ultra-Bold"/>
              </a:rPr>
              <a:t>LITERATURE REVIEW</a:t>
            </a:r>
          </a:p>
        </p:txBody>
      </p:sp>
    </p:spTree>
    <p:extLst>
      <p:ext uri="{BB962C8B-B14F-4D97-AF65-F5344CB8AC3E}">
        <p14:creationId xmlns:p14="http://schemas.microsoft.com/office/powerpoint/2010/main" val="3278076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grpSp>
        <p:nvGrpSpPr>
          <p:cNvPr id="2" name="Group 2"/>
          <p:cNvGrpSpPr/>
          <p:nvPr/>
        </p:nvGrpSpPr>
        <p:grpSpPr>
          <a:xfrm>
            <a:off x="13721316" y="573057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028700" y="10287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2971800" y="8722122"/>
            <a:ext cx="3086100" cy="189103"/>
            <a:chOff x="0" y="0"/>
            <a:chExt cx="812800" cy="49805"/>
          </a:xfrm>
        </p:grpSpPr>
        <p:sp>
          <p:nvSpPr>
            <p:cNvPr id="10" name="Freeform 10"/>
            <p:cNvSpPr/>
            <p:nvPr/>
          </p:nvSpPr>
          <p:spPr>
            <a:xfrm>
              <a:off x="0" y="0"/>
              <a:ext cx="812800" cy="49805"/>
            </a:xfrm>
            <a:custGeom>
              <a:avLst/>
              <a:gdLst/>
              <a:ahLst/>
              <a:cxnLst/>
              <a:rect l="l" t="t" r="r" b="b"/>
              <a:pathLst>
                <a:path w="812800" h="49805">
                  <a:moveTo>
                    <a:pt x="0" y="0"/>
                  </a:moveTo>
                  <a:lnTo>
                    <a:pt x="812800" y="0"/>
                  </a:lnTo>
                  <a:lnTo>
                    <a:pt x="812800" y="49805"/>
                  </a:lnTo>
                  <a:lnTo>
                    <a:pt x="0" y="49805"/>
                  </a:lnTo>
                  <a:close/>
                </a:path>
              </a:pathLst>
            </a:custGeom>
            <a:solidFill>
              <a:srgbClr val="FFFDF2"/>
            </a:solidFill>
          </p:spPr>
        </p:sp>
        <p:sp>
          <p:nvSpPr>
            <p:cNvPr id="11" name="TextBox 11"/>
            <p:cNvSpPr txBox="1"/>
            <p:nvPr/>
          </p:nvSpPr>
          <p:spPr>
            <a:xfrm>
              <a:off x="0" y="-9525"/>
              <a:ext cx="812800" cy="59330"/>
            </a:xfrm>
            <a:prstGeom prst="rect">
              <a:avLst/>
            </a:prstGeom>
          </p:spPr>
          <p:txBody>
            <a:bodyPr lIns="50800" tIns="50800" rIns="50800" bIns="50800" rtlCol="0" anchor="ctr"/>
            <a:lstStyle/>
            <a:p>
              <a:pPr algn="ctr">
                <a:lnSpc>
                  <a:spcPts val="2999"/>
                </a:lnSpc>
              </a:pPr>
              <a:endParaRPr/>
            </a:p>
          </p:txBody>
        </p:sp>
      </p:grpSp>
      <p:sp>
        <p:nvSpPr>
          <p:cNvPr id="16" name="Freeform 16"/>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8" name="Table 17">
            <a:extLst>
              <a:ext uri="{FF2B5EF4-FFF2-40B4-BE49-F238E27FC236}">
                <a16:creationId xmlns:a16="http://schemas.microsoft.com/office/drawing/2014/main" id="{5EADB287-C467-48DC-B5EC-79FEB0AF91D5}"/>
              </a:ext>
            </a:extLst>
          </p:cNvPr>
          <p:cNvGraphicFramePr>
            <a:graphicFrameLocks noGrp="1"/>
          </p:cNvGraphicFramePr>
          <p:nvPr>
            <p:extLst>
              <p:ext uri="{D42A27DB-BD31-4B8C-83A1-F6EECF244321}">
                <p14:modId xmlns:p14="http://schemas.microsoft.com/office/powerpoint/2010/main" val="2281423851"/>
              </p:ext>
            </p:extLst>
          </p:nvPr>
        </p:nvGraphicFramePr>
        <p:xfrm>
          <a:off x="1028700" y="1086881"/>
          <a:ext cx="16040100" cy="8451687"/>
        </p:xfrm>
        <a:graphic>
          <a:graphicData uri="http://schemas.openxmlformats.org/drawingml/2006/table">
            <a:tbl>
              <a:tblPr firstRow="1" bandRow="1">
                <a:tableStyleId>{7E9639D4-E3E2-4D34-9284-5A2195B3D0D7}</a:tableStyleId>
              </a:tblPr>
              <a:tblGrid>
                <a:gridCol w="1028700">
                  <a:extLst>
                    <a:ext uri="{9D8B030D-6E8A-4147-A177-3AD203B41FA5}">
                      <a16:colId xmlns:a16="http://schemas.microsoft.com/office/drawing/2014/main" val="3941664374"/>
                    </a:ext>
                  </a:extLst>
                </a:gridCol>
                <a:gridCol w="4267200">
                  <a:extLst>
                    <a:ext uri="{9D8B030D-6E8A-4147-A177-3AD203B41FA5}">
                      <a16:colId xmlns:a16="http://schemas.microsoft.com/office/drawing/2014/main" val="3632423385"/>
                    </a:ext>
                  </a:extLst>
                </a:gridCol>
                <a:gridCol w="2209800">
                  <a:extLst>
                    <a:ext uri="{9D8B030D-6E8A-4147-A177-3AD203B41FA5}">
                      <a16:colId xmlns:a16="http://schemas.microsoft.com/office/drawing/2014/main" val="3984926096"/>
                    </a:ext>
                  </a:extLst>
                </a:gridCol>
                <a:gridCol w="3048000">
                  <a:extLst>
                    <a:ext uri="{9D8B030D-6E8A-4147-A177-3AD203B41FA5}">
                      <a16:colId xmlns:a16="http://schemas.microsoft.com/office/drawing/2014/main" val="727958106"/>
                    </a:ext>
                  </a:extLst>
                </a:gridCol>
                <a:gridCol w="2813050">
                  <a:extLst>
                    <a:ext uri="{9D8B030D-6E8A-4147-A177-3AD203B41FA5}">
                      <a16:colId xmlns:a16="http://schemas.microsoft.com/office/drawing/2014/main" val="2470834359"/>
                    </a:ext>
                  </a:extLst>
                </a:gridCol>
                <a:gridCol w="2673350">
                  <a:extLst>
                    <a:ext uri="{9D8B030D-6E8A-4147-A177-3AD203B41FA5}">
                      <a16:colId xmlns:a16="http://schemas.microsoft.com/office/drawing/2014/main" val="3747370395"/>
                    </a:ext>
                  </a:extLst>
                </a:gridCol>
              </a:tblGrid>
              <a:tr h="1171309">
                <a:tc>
                  <a:txBody>
                    <a:bodyPr/>
                    <a:lstStyle/>
                    <a:p>
                      <a:pPr algn="ctr"/>
                      <a:r>
                        <a:rPr lang="en-US" sz="2800" dirty="0">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Title &amp; 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Year &amp;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Methods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Future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763928"/>
                  </a:ext>
                </a:extLst>
              </a:tr>
              <a:tr h="2342618">
                <a:tc>
                  <a:txBody>
                    <a:bodyPr/>
                    <a:lstStyle/>
                    <a:p>
                      <a:pPr algn="ctr"/>
                      <a:r>
                        <a:rPr lang="en-US" sz="2400" dirty="0">
                          <a:latin typeface="Times New Roman" panose="02020603050405020304" pitchFamily="18" charset="0"/>
                          <a:cs typeface="Times New Roman" panose="02020603050405020304" pitchFamily="18"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Diagnosis of Crime Rate against Women using k-Fold Cross Validation through ML Algorithms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P. </a:t>
                      </a:r>
                      <a:r>
                        <a:rPr lang="en-US" sz="2400" dirty="0" err="1">
                          <a:latin typeface="Times New Roman" panose="02020603050405020304" pitchFamily="18" charset="0"/>
                          <a:cs typeface="Times New Roman" panose="02020603050405020304" pitchFamily="18" charset="0"/>
                        </a:rPr>
                        <a:t>Tamilarasi</a:t>
                      </a:r>
                      <a:r>
                        <a:rPr lang="en-US" sz="2400" dirty="0">
                          <a:latin typeface="Times New Roman" panose="02020603050405020304" pitchFamily="18" charset="0"/>
                          <a:cs typeface="Times New Roman" panose="02020603050405020304" pitchFamily="18" charset="0"/>
                        </a:rPr>
                        <a:t> and Dr. R. Uma Rani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2020, ICCMC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ML models (KNN, Decision Trees, Naïve Bayes, Linear Regression, CART, SVM) tested on crime data (2001-2012) using k-fold cross-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KNN achieved the highest accuracy in crime rate prediction.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Exploring alternative cross-validation methods and more recent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44897"/>
                  </a:ext>
                </a:extLst>
              </a:tr>
              <a:tr h="1967799">
                <a:tc>
                  <a:txBody>
                    <a:bodyPr/>
                    <a:lstStyle/>
                    <a:p>
                      <a:pPr algn="ctr"/>
                      <a:r>
                        <a:rPr lang="en-US" sz="2400" dirty="0">
                          <a:latin typeface="Times New Roman" panose="02020603050405020304" pitchFamily="18" charset="0"/>
                          <a:cs typeface="Times New Roman" panose="02020603050405020304" pitchFamily="18"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EIC’s Summary on VAW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Geetha </a:t>
                      </a:r>
                      <a:r>
                        <a:rPr lang="en-US" sz="2400" dirty="0" err="1">
                          <a:latin typeface="Times New Roman" panose="02020603050405020304" pitchFamily="18" charset="0"/>
                          <a:cs typeface="Times New Roman" panose="02020603050405020304" pitchFamily="18" charset="0"/>
                        </a:rPr>
                        <a:t>Balsarkar</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2021, J. of Obstetrics &amp; Gynecology of India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Review of four studies on violence against women, including adolescent depression and COVID-19 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Highlights severity, impact on adolescent girls, and increased domestic violence during COVID-19.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Calls for inclusive policies, improved research methodologies, and region-specific interventions.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801398"/>
                  </a:ext>
                </a:extLst>
              </a:tr>
              <a:tr h="2342618">
                <a:tc>
                  <a:txBody>
                    <a:bodyPr/>
                    <a:lstStyle/>
                    <a:p>
                      <a:pPr algn="ctr"/>
                      <a:r>
                        <a:rPr lang="en-US" sz="2400" dirty="0">
                          <a:latin typeface="Times New Roman" panose="02020603050405020304" pitchFamily="18" charset="0"/>
                          <a:cs typeface="Times New Roman" panose="02020603050405020304" pitchFamily="18"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Crime against Women in India: A State-Level Analysis </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Chandrima</a:t>
                      </a:r>
                      <a:r>
                        <a:rPr lang="en-US" sz="2400" dirty="0">
                          <a:latin typeface="Times New Roman" panose="02020603050405020304" pitchFamily="18" charset="0"/>
                          <a:cs typeface="Times New Roman" panose="02020603050405020304" pitchFamily="18" charset="0"/>
                        </a:rPr>
                        <a:t> Chakraborty, </a:t>
                      </a:r>
                      <a:r>
                        <a:rPr lang="en-US" sz="2400" dirty="0" err="1">
                          <a:latin typeface="Times New Roman" panose="02020603050405020304" pitchFamily="18" charset="0"/>
                          <a:cs typeface="Times New Roman" panose="02020603050405020304" pitchFamily="18" charset="0"/>
                        </a:rPr>
                        <a:t>Anam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Afreen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Dipyaman</a:t>
                      </a:r>
                      <a:r>
                        <a:rPr lang="en-US" sz="2400" dirty="0">
                          <a:latin typeface="Times New Roman" panose="02020603050405020304" pitchFamily="18" charset="0"/>
                          <a:cs typeface="Times New Roman" panose="02020603050405020304" pitchFamily="18" charset="0"/>
                        </a:rPr>
                        <a:t> Pal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2021, J. of International Women’s Studies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Panel regression analysis of NCRB data (2001-2015).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Economic growth initially increases crime, then reduces it after a threshold.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Further analysis of individual crime types for better insights.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961131"/>
                  </a:ext>
                </a:extLst>
              </a:tr>
            </a:tbl>
          </a:graphicData>
        </a:graphic>
      </p:graphicFrame>
    </p:spTree>
    <p:extLst>
      <p:ext uri="{BB962C8B-B14F-4D97-AF65-F5344CB8AC3E}">
        <p14:creationId xmlns:p14="http://schemas.microsoft.com/office/powerpoint/2010/main" val="65591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grpSp>
        <p:nvGrpSpPr>
          <p:cNvPr id="2" name="Group 2"/>
          <p:cNvGrpSpPr/>
          <p:nvPr/>
        </p:nvGrpSpPr>
        <p:grpSpPr>
          <a:xfrm>
            <a:off x="13721316" y="573057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028700" y="10287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2971800" y="8722122"/>
            <a:ext cx="3086100" cy="189103"/>
            <a:chOff x="0" y="0"/>
            <a:chExt cx="812800" cy="49805"/>
          </a:xfrm>
        </p:grpSpPr>
        <p:sp>
          <p:nvSpPr>
            <p:cNvPr id="10" name="Freeform 10"/>
            <p:cNvSpPr/>
            <p:nvPr/>
          </p:nvSpPr>
          <p:spPr>
            <a:xfrm>
              <a:off x="0" y="0"/>
              <a:ext cx="812800" cy="49805"/>
            </a:xfrm>
            <a:custGeom>
              <a:avLst/>
              <a:gdLst/>
              <a:ahLst/>
              <a:cxnLst/>
              <a:rect l="l" t="t" r="r" b="b"/>
              <a:pathLst>
                <a:path w="812800" h="49805">
                  <a:moveTo>
                    <a:pt x="0" y="0"/>
                  </a:moveTo>
                  <a:lnTo>
                    <a:pt x="812800" y="0"/>
                  </a:lnTo>
                  <a:lnTo>
                    <a:pt x="812800" y="49805"/>
                  </a:lnTo>
                  <a:lnTo>
                    <a:pt x="0" y="49805"/>
                  </a:lnTo>
                  <a:close/>
                </a:path>
              </a:pathLst>
            </a:custGeom>
            <a:solidFill>
              <a:srgbClr val="FFFDF2"/>
            </a:solidFill>
          </p:spPr>
        </p:sp>
        <p:sp>
          <p:nvSpPr>
            <p:cNvPr id="11" name="TextBox 11"/>
            <p:cNvSpPr txBox="1"/>
            <p:nvPr/>
          </p:nvSpPr>
          <p:spPr>
            <a:xfrm>
              <a:off x="0" y="-9525"/>
              <a:ext cx="812800" cy="59330"/>
            </a:xfrm>
            <a:prstGeom prst="rect">
              <a:avLst/>
            </a:prstGeom>
          </p:spPr>
          <p:txBody>
            <a:bodyPr lIns="50800" tIns="50800" rIns="50800" bIns="50800" rtlCol="0" anchor="ctr"/>
            <a:lstStyle/>
            <a:p>
              <a:pPr algn="ctr">
                <a:lnSpc>
                  <a:spcPts val="2999"/>
                </a:lnSpc>
              </a:pPr>
              <a:endParaRPr/>
            </a:p>
          </p:txBody>
        </p:sp>
      </p:grpSp>
      <p:sp>
        <p:nvSpPr>
          <p:cNvPr id="16" name="Freeform 16"/>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8" name="Table 17">
            <a:extLst>
              <a:ext uri="{FF2B5EF4-FFF2-40B4-BE49-F238E27FC236}">
                <a16:creationId xmlns:a16="http://schemas.microsoft.com/office/drawing/2014/main" id="{5EADB287-C467-48DC-B5EC-79FEB0AF91D5}"/>
              </a:ext>
            </a:extLst>
          </p:cNvPr>
          <p:cNvGraphicFramePr>
            <a:graphicFrameLocks noGrp="1"/>
          </p:cNvGraphicFramePr>
          <p:nvPr>
            <p:extLst>
              <p:ext uri="{D42A27DB-BD31-4B8C-83A1-F6EECF244321}">
                <p14:modId xmlns:p14="http://schemas.microsoft.com/office/powerpoint/2010/main" val="1824811932"/>
              </p:ext>
            </p:extLst>
          </p:nvPr>
        </p:nvGraphicFramePr>
        <p:xfrm>
          <a:off x="914400" y="1028700"/>
          <a:ext cx="16154400" cy="7878980"/>
        </p:xfrm>
        <a:graphic>
          <a:graphicData uri="http://schemas.openxmlformats.org/drawingml/2006/table">
            <a:tbl>
              <a:tblPr firstRow="1" bandRow="1">
                <a:tableStyleId>{7E9639D4-E3E2-4D34-9284-5A2195B3D0D7}</a:tableStyleId>
              </a:tblPr>
              <a:tblGrid>
                <a:gridCol w="805801">
                  <a:extLst>
                    <a:ext uri="{9D8B030D-6E8A-4147-A177-3AD203B41FA5}">
                      <a16:colId xmlns:a16="http://schemas.microsoft.com/office/drawing/2014/main" val="3941664374"/>
                    </a:ext>
                  </a:extLst>
                </a:gridCol>
                <a:gridCol w="3990636">
                  <a:extLst>
                    <a:ext uri="{9D8B030D-6E8A-4147-A177-3AD203B41FA5}">
                      <a16:colId xmlns:a16="http://schemas.microsoft.com/office/drawing/2014/main" val="3632423385"/>
                    </a:ext>
                  </a:extLst>
                </a:gridCol>
                <a:gridCol w="2532519">
                  <a:extLst>
                    <a:ext uri="{9D8B030D-6E8A-4147-A177-3AD203B41FA5}">
                      <a16:colId xmlns:a16="http://schemas.microsoft.com/office/drawing/2014/main" val="3984926096"/>
                    </a:ext>
                  </a:extLst>
                </a:gridCol>
                <a:gridCol w="3440644">
                  <a:extLst>
                    <a:ext uri="{9D8B030D-6E8A-4147-A177-3AD203B41FA5}">
                      <a16:colId xmlns:a16="http://schemas.microsoft.com/office/drawing/2014/main" val="727958106"/>
                    </a:ext>
                  </a:extLst>
                </a:gridCol>
                <a:gridCol w="2692400">
                  <a:extLst>
                    <a:ext uri="{9D8B030D-6E8A-4147-A177-3AD203B41FA5}">
                      <a16:colId xmlns:a16="http://schemas.microsoft.com/office/drawing/2014/main" val="2470834359"/>
                    </a:ext>
                  </a:extLst>
                </a:gridCol>
                <a:gridCol w="2692400">
                  <a:extLst>
                    <a:ext uri="{9D8B030D-6E8A-4147-A177-3AD203B41FA5}">
                      <a16:colId xmlns:a16="http://schemas.microsoft.com/office/drawing/2014/main" val="3747370395"/>
                    </a:ext>
                  </a:extLst>
                </a:gridCol>
              </a:tblGrid>
              <a:tr h="1143000">
                <a:tc>
                  <a:txBody>
                    <a:bodyPr/>
                    <a:lstStyle/>
                    <a:p>
                      <a:pPr algn="ctr"/>
                      <a:r>
                        <a:rPr lang="en-US" sz="2400" dirty="0">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Title &amp; 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Year &amp;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Methods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Future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763928"/>
                  </a:ext>
                </a:extLst>
              </a:tr>
              <a:tr h="2163980">
                <a:tc>
                  <a:txBody>
                    <a:bodyPr/>
                    <a:lstStyle/>
                    <a:p>
                      <a:pPr algn="ctr"/>
                      <a:r>
                        <a:rPr lang="en-US" sz="2400" dirty="0">
                          <a:latin typeface="Times New Roman" panose="02020603050405020304" pitchFamily="18" charset="0"/>
                          <a:cs typeface="Times New Roman" panose="02020603050405020304" pitchFamily="18"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Crime Forecasting: ML &amp; Computer Vision for Prediction &amp; Prevention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Neil Shah, </a:t>
                      </a:r>
                      <a:r>
                        <a:rPr lang="en-US" sz="2400" dirty="0" err="1">
                          <a:latin typeface="Times New Roman" panose="02020603050405020304" pitchFamily="18" charset="0"/>
                          <a:cs typeface="Times New Roman" panose="02020603050405020304" pitchFamily="18" charset="0"/>
                        </a:rPr>
                        <a:t>Nandish</a:t>
                      </a:r>
                      <a:r>
                        <a:rPr lang="en-US" sz="2400" dirty="0">
                          <a:latin typeface="Times New Roman" panose="02020603050405020304" pitchFamily="18" charset="0"/>
                          <a:cs typeface="Times New Roman" panose="02020603050405020304" pitchFamily="18" charset="0"/>
                        </a:rPr>
                        <a:t> Bhagat, Manan Shah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2021, Visual Computing for Industry, Biomedicine &amp; 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Review of ML and computer vision in crime prediction.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ML &amp; computer vision significantly improve crime detection and prevention.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Research on real-time ML models for higher accuracy.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44897"/>
                  </a:ext>
                </a:extLst>
              </a:tr>
              <a:tr h="1664306">
                <a:tc>
                  <a:txBody>
                    <a:bodyPr/>
                    <a:lstStyle/>
                    <a:p>
                      <a:pPr algn="ctr"/>
                      <a:r>
                        <a:rPr lang="en-US" sz="2400" dirty="0">
                          <a:latin typeface="Times New Roman" panose="02020603050405020304" pitchFamily="18" charset="0"/>
                          <a:cs typeface="Times New Roman" panose="02020603050405020304" pitchFamily="18"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Does Development Deter Crime Against Women? Panel Evidence from India </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Suhasini</a:t>
                      </a:r>
                      <a:r>
                        <a:rPr lang="en-US" sz="2400" dirty="0">
                          <a:latin typeface="Times New Roman" panose="02020603050405020304" pitchFamily="18" charset="0"/>
                          <a:cs typeface="Times New Roman" panose="02020603050405020304" pitchFamily="18" charset="0"/>
                        </a:rPr>
                        <a:t> Gupta, Pradeep Kumar Sahoo, </a:t>
                      </a:r>
                      <a:r>
                        <a:rPr lang="en-US" sz="2400" dirty="0" err="1">
                          <a:latin typeface="Times New Roman" panose="02020603050405020304" pitchFamily="18" charset="0"/>
                          <a:cs typeface="Times New Roman" panose="02020603050405020304" pitchFamily="18" charset="0"/>
                        </a:rPr>
                        <a:t>Kirtti</a:t>
                      </a:r>
                      <a:r>
                        <a:rPr lang="en-US" sz="2400" dirty="0">
                          <a:latin typeface="Times New Roman" panose="02020603050405020304" pitchFamily="18" charset="0"/>
                          <a:cs typeface="Times New Roman" panose="02020603050405020304" pitchFamily="18" charset="0"/>
                        </a:rPr>
                        <a:t> Ranjan </a:t>
                      </a:r>
                      <a:r>
                        <a:rPr lang="en-US" sz="2400" dirty="0" err="1">
                          <a:latin typeface="Times New Roman" panose="02020603050405020304" pitchFamily="18" charset="0"/>
                          <a:cs typeface="Times New Roman" panose="02020603050405020304" pitchFamily="18" charset="0"/>
                        </a:rPr>
                        <a:t>Paltasingh</a:t>
                      </a:r>
                      <a:endParaRPr lang="en-US" sz="24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2022, J. of Business &amp; Socio-economic Development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Panel regression model on 28 states' data (2000-2019).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Higher HDI and female labor force participation reduce crimes against women.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Region-specific interventions and further study on socio-cultural norms.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801398"/>
                  </a:ext>
                </a:extLst>
              </a:tr>
              <a:tr h="1954140">
                <a:tc>
                  <a:txBody>
                    <a:bodyPr/>
                    <a:lstStyle/>
                    <a:p>
                      <a:pPr algn="ctr"/>
                      <a:r>
                        <a:rPr lang="en-US" sz="2400" dirty="0">
                          <a:latin typeface="Times New Roman" panose="02020603050405020304" pitchFamily="18" charset="0"/>
                          <a:cs typeface="Times New Roman" panose="02020603050405020304" pitchFamily="18"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Crime Prediction and Analysis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R. Karthik </a:t>
                      </a:r>
                      <a:r>
                        <a:rPr lang="en-US" sz="2400" dirty="0" err="1">
                          <a:latin typeface="Times New Roman" panose="02020603050405020304" pitchFamily="18" charset="0"/>
                          <a:cs typeface="Times New Roman" panose="02020603050405020304" pitchFamily="18" charset="0"/>
                        </a:rPr>
                        <a:t>Sriraam</a:t>
                      </a:r>
                      <a:r>
                        <a:rPr lang="en-US" sz="2400" dirty="0">
                          <a:latin typeface="Times New Roman" panose="02020603050405020304" pitchFamily="18" charset="0"/>
                          <a:cs typeface="Times New Roman" panose="02020603050405020304" pitchFamily="18" charset="0"/>
                        </a:rPr>
                        <a:t>, S.M. </a:t>
                      </a:r>
                      <a:r>
                        <a:rPr lang="en-US" sz="2400" dirty="0" err="1">
                          <a:latin typeface="Times New Roman" panose="02020603050405020304" pitchFamily="18" charset="0"/>
                          <a:cs typeface="Times New Roman" panose="02020603050405020304" pitchFamily="18" charset="0"/>
                        </a:rPr>
                        <a:t>Keerthivasan</a:t>
                      </a:r>
                      <a:r>
                        <a:rPr lang="en-US" sz="2400" dirty="0">
                          <a:latin typeface="Times New Roman" panose="02020603050405020304" pitchFamily="18" charset="0"/>
                          <a:cs typeface="Times New Roman" panose="02020603050405020304" pitchFamily="18" charset="0"/>
                        </a:rPr>
                        <a:t>, K. </a:t>
                      </a:r>
                      <a:r>
                        <a:rPr lang="en-US" sz="2400" dirty="0" err="1">
                          <a:latin typeface="Times New Roman" panose="02020603050405020304" pitchFamily="18" charset="0"/>
                          <a:cs typeface="Times New Roman" panose="02020603050405020304" pitchFamily="18" charset="0"/>
                        </a:rPr>
                        <a:t>Sukant</a:t>
                      </a:r>
                      <a:r>
                        <a:rPr lang="en-US" sz="2400" dirty="0">
                          <a:latin typeface="Times New Roman" panose="02020603050405020304" pitchFamily="18" charset="0"/>
                          <a:cs typeface="Times New Roman" panose="02020603050405020304" pitchFamily="18" charset="0"/>
                        </a:rPr>
                        <a:t>, A. Krishnamoorthy</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2022, J. of Pharmaceutical Negative Results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Decision Tree, Gaussian Naïve Bayes, K-means clustering on Chennai crime data with 10-fold cross-validation.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Decision Tree Classifier had highest accuracy (83.6%). K-means was effective in clustering.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Enhancing models with more algorithms and socio-economic factors.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961131"/>
                  </a:ext>
                </a:extLst>
              </a:tr>
            </a:tbl>
          </a:graphicData>
        </a:graphic>
      </p:graphicFrame>
    </p:spTree>
    <p:extLst>
      <p:ext uri="{BB962C8B-B14F-4D97-AF65-F5344CB8AC3E}">
        <p14:creationId xmlns:p14="http://schemas.microsoft.com/office/powerpoint/2010/main" val="2658778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AFF"/>
        </a:solidFill>
        <a:effectLst/>
      </p:bgPr>
    </p:bg>
    <p:spTree>
      <p:nvGrpSpPr>
        <p:cNvPr id="1" name=""/>
        <p:cNvGrpSpPr/>
        <p:nvPr/>
      </p:nvGrpSpPr>
      <p:grpSpPr>
        <a:xfrm>
          <a:off x="0" y="0"/>
          <a:ext cx="0" cy="0"/>
          <a:chOff x="0" y="0"/>
          <a:chExt cx="0" cy="0"/>
        </a:xfrm>
      </p:grpSpPr>
      <p:grpSp>
        <p:nvGrpSpPr>
          <p:cNvPr id="2" name="Group 2"/>
          <p:cNvGrpSpPr/>
          <p:nvPr/>
        </p:nvGrpSpPr>
        <p:grpSpPr>
          <a:xfrm>
            <a:off x="13721316" y="5730574"/>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4" name="TextBox 4"/>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6" name="Group 6"/>
          <p:cNvGrpSpPr/>
          <p:nvPr/>
        </p:nvGrpSpPr>
        <p:grpSpPr>
          <a:xfrm>
            <a:off x="1028700" y="1028700"/>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DF2"/>
            </a:solidFill>
          </p:spPr>
        </p:sp>
        <p:sp>
          <p:nvSpPr>
            <p:cNvPr id="8" name="TextBox 8"/>
            <p:cNvSpPr txBox="1"/>
            <p:nvPr/>
          </p:nvSpPr>
          <p:spPr>
            <a:xfrm>
              <a:off x="0" y="-9525"/>
              <a:ext cx="812800" cy="822325"/>
            </a:xfrm>
            <a:prstGeom prst="rect">
              <a:avLst/>
            </a:prstGeom>
          </p:spPr>
          <p:txBody>
            <a:bodyPr lIns="50800" tIns="50800" rIns="50800" bIns="50800" rtlCol="0" anchor="ctr"/>
            <a:lstStyle/>
            <a:p>
              <a:pPr algn="ctr">
                <a:lnSpc>
                  <a:spcPts val="2999"/>
                </a:lnSpc>
              </a:pPr>
              <a:endParaRPr/>
            </a:p>
          </p:txBody>
        </p:sp>
      </p:grpSp>
      <p:grpSp>
        <p:nvGrpSpPr>
          <p:cNvPr id="9" name="Group 9"/>
          <p:cNvGrpSpPr/>
          <p:nvPr/>
        </p:nvGrpSpPr>
        <p:grpSpPr>
          <a:xfrm>
            <a:off x="2971800" y="8722122"/>
            <a:ext cx="3086100" cy="189103"/>
            <a:chOff x="0" y="0"/>
            <a:chExt cx="812800" cy="49805"/>
          </a:xfrm>
        </p:grpSpPr>
        <p:sp>
          <p:nvSpPr>
            <p:cNvPr id="10" name="Freeform 10"/>
            <p:cNvSpPr/>
            <p:nvPr/>
          </p:nvSpPr>
          <p:spPr>
            <a:xfrm>
              <a:off x="0" y="0"/>
              <a:ext cx="812800" cy="49805"/>
            </a:xfrm>
            <a:custGeom>
              <a:avLst/>
              <a:gdLst/>
              <a:ahLst/>
              <a:cxnLst/>
              <a:rect l="l" t="t" r="r" b="b"/>
              <a:pathLst>
                <a:path w="812800" h="49805">
                  <a:moveTo>
                    <a:pt x="0" y="0"/>
                  </a:moveTo>
                  <a:lnTo>
                    <a:pt x="812800" y="0"/>
                  </a:lnTo>
                  <a:lnTo>
                    <a:pt x="812800" y="49805"/>
                  </a:lnTo>
                  <a:lnTo>
                    <a:pt x="0" y="49805"/>
                  </a:lnTo>
                  <a:close/>
                </a:path>
              </a:pathLst>
            </a:custGeom>
            <a:solidFill>
              <a:srgbClr val="FFFDF2"/>
            </a:solidFill>
          </p:spPr>
        </p:sp>
        <p:sp>
          <p:nvSpPr>
            <p:cNvPr id="11" name="TextBox 11"/>
            <p:cNvSpPr txBox="1"/>
            <p:nvPr/>
          </p:nvSpPr>
          <p:spPr>
            <a:xfrm>
              <a:off x="0" y="-9525"/>
              <a:ext cx="812800" cy="59330"/>
            </a:xfrm>
            <a:prstGeom prst="rect">
              <a:avLst/>
            </a:prstGeom>
          </p:spPr>
          <p:txBody>
            <a:bodyPr lIns="50800" tIns="50800" rIns="50800" bIns="50800" rtlCol="0" anchor="ctr"/>
            <a:lstStyle/>
            <a:p>
              <a:pPr algn="ctr">
                <a:lnSpc>
                  <a:spcPts val="2999"/>
                </a:lnSpc>
              </a:pPr>
              <a:endParaRPr/>
            </a:p>
          </p:txBody>
        </p:sp>
      </p:grpSp>
      <p:sp>
        <p:nvSpPr>
          <p:cNvPr id="16" name="Freeform 16"/>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16576158" y="-164306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18" name="Table 17">
            <a:extLst>
              <a:ext uri="{FF2B5EF4-FFF2-40B4-BE49-F238E27FC236}">
                <a16:creationId xmlns:a16="http://schemas.microsoft.com/office/drawing/2014/main" id="{5EADB287-C467-48DC-B5EC-79FEB0AF91D5}"/>
              </a:ext>
            </a:extLst>
          </p:cNvPr>
          <p:cNvGraphicFramePr>
            <a:graphicFrameLocks noGrp="1"/>
          </p:cNvGraphicFramePr>
          <p:nvPr>
            <p:extLst>
              <p:ext uri="{D42A27DB-BD31-4B8C-83A1-F6EECF244321}">
                <p14:modId xmlns:p14="http://schemas.microsoft.com/office/powerpoint/2010/main" val="1730799241"/>
              </p:ext>
            </p:extLst>
          </p:nvPr>
        </p:nvGraphicFramePr>
        <p:xfrm>
          <a:off x="1028700" y="921097"/>
          <a:ext cx="16234093" cy="9114916"/>
        </p:xfrm>
        <a:graphic>
          <a:graphicData uri="http://schemas.openxmlformats.org/drawingml/2006/table">
            <a:tbl>
              <a:tblPr firstRow="1" bandRow="1">
                <a:tableStyleId>{7E9639D4-E3E2-4D34-9284-5A2195B3D0D7}</a:tableStyleId>
              </a:tblPr>
              <a:tblGrid>
                <a:gridCol w="994093">
                  <a:extLst>
                    <a:ext uri="{9D8B030D-6E8A-4147-A177-3AD203B41FA5}">
                      <a16:colId xmlns:a16="http://schemas.microsoft.com/office/drawing/2014/main" val="3941664374"/>
                    </a:ext>
                  </a:extLst>
                </a:gridCol>
                <a:gridCol w="3962400">
                  <a:extLst>
                    <a:ext uri="{9D8B030D-6E8A-4147-A177-3AD203B41FA5}">
                      <a16:colId xmlns:a16="http://schemas.microsoft.com/office/drawing/2014/main" val="3632423385"/>
                    </a:ext>
                  </a:extLst>
                </a:gridCol>
                <a:gridCol w="2514600">
                  <a:extLst>
                    <a:ext uri="{9D8B030D-6E8A-4147-A177-3AD203B41FA5}">
                      <a16:colId xmlns:a16="http://schemas.microsoft.com/office/drawing/2014/main" val="3984926096"/>
                    </a:ext>
                  </a:extLst>
                </a:gridCol>
                <a:gridCol w="3416300">
                  <a:extLst>
                    <a:ext uri="{9D8B030D-6E8A-4147-A177-3AD203B41FA5}">
                      <a16:colId xmlns:a16="http://schemas.microsoft.com/office/drawing/2014/main" val="727958106"/>
                    </a:ext>
                  </a:extLst>
                </a:gridCol>
                <a:gridCol w="2673350">
                  <a:extLst>
                    <a:ext uri="{9D8B030D-6E8A-4147-A177-3AD203B41FA5}">
                      <a16:colId xmlns:a16="http://schemas.microsoft.com/office/drawing/2014/main" val="2470834359"/>
                    </a:ext>
                  </a:extLst>
                </a:gridCol>
                <a:gridCol w="2673350">
                  <a:extLst>
                    <a:ext uri="{9D8B030D-6E8A-4147-A177-3AD203B41FA5}">
                      <a16:colId xmlns:a16="http://schemas.microsoft.com/office/drawing/2014/main" val="3747370395"/>
                    </a:ext>
                  </a:extLst>
                </a:gridCol>
              </a:tblGrid>
              <a:tr h="1372319">
                <a:tc>
                  <a:txBody>
                    <a:bodyPr/>
                    <a:lstStyle/>
                    <a:p>
                      <a:pPr algn="ctr"/>
                      <a:r>
                        <a:rPr lang="en-US" sz="2800" dirty="0">
                          <a:latin typeface="Times New Roman" panose="02020603050405020304" pitchFamily="18" charset="0"/>
                          <a:cs typeface="Times New Roman" panose="02020603050405020304" pitchFamily="18" charset="0"/>
                        </a:rPr>
                        <a:t>S 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Title &amp; Author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Year &amp; Journal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Methods / Methodology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Key Findings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latin typeface="Times New Roman" panose="02020603050405020304" pitchFamily="18" charset="0"/>
                          <a:cs typeface="Times New Roman" panose="02020603050405020304" pitchFamily="18" charset="0"/>
                        </a:rPr>
                        <a:t>Future 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7763928"/>
                  </a:ext>
                </a:extLst>
              </a:tr>
              <a:tr h="2744639">
                <a:tc>
                  <a:txBody>
                    <a:bodyPr/>
                    <a:lstStyle/>
                    <a:p>
                      <a:pPr algn="ctr"/>
                      <a:r>
                        <a:rPr lang="en-US" sz="2400" dirty="0">
                          <a:latin typeface="Times New Roman" panose="02020603050405020304" pitchFamily="18" charset="0"/>
                          <a:cs typeface="Times New Roman" panose="02020603050405020304" pitchFamily="18"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Patterning of Sexual Violence across US Cities and Counties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Jennifer Pabst, Scott M. </a:t>
                      </a:r>
                      <a:r>
                        <a:rPr lang="en-US" sz="2400" dirty="0" err="1">
                          <a:latin typeface="Times New Roman" panose="02020603050405020304" pitchFamily="18" charset="0"/>
                          <a:cs typeface="Times New Roman" panose="02020603050405020304" pitchFamily="18" charset="0"/>
                        </a:rPr>
                        <a:t>Walfield</a:t>
                      </a:r>
                      <a:r>
                        <a:rPr lang="en-US" sz="2400" dirty="0">
                          <a:latin typeface="Times New Roman" panose="02020603050405020304" pitchFamily="18" charset="0"/>
                          <a:cs typeface="Times New Roman" panose="02020603050405020304" pitchFamily="18" charset="0"/>
                        </a:rPr>
                        <a:t>, Ryan Schacht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2022, Social Sciences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Generalized linear mixed models using US Census and crime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Sex ratio imbalance influences sexual violence. Balanced sex ratios have lowest violence rates.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Studying specific violent behaviors beyond simplistic male-female ratio predictions.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8944897"/>
                  </a:ext>
                </a:extLst>
              </a:tr>
              <a:tr h="1998215">
                <a:tc>
                  <a:txBody>
                    <a:bodyPr/>
                    <a:lstStyle/>
                    <a:p>
                      <a:pPr algn="ctr"/>
                      <a:r>
                        <a:rPr lang="en-US" sz="2400" dirty="0">
                          <a:latin typeface="Times New Roman" panose="02020603050405020304" pitchFamily="18" charset="0"/>
                          <a:cs typeface="Times New Roman" panose="02020603050405020304" pitchFamily="18"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 Crime Prediction Using Machine Learning: A Comparative Analysis by Abdulrahman </a:t>
                      </a:r>
                      <a:r>
                        <a:rPr lang="en-US" sz="2400" dirty="0" err="1">
                          <a:latin typeface="Times New Roman" panose="02020603050405020304" pitchFamily="18" charset="0"/>
                          <a:cs typeface="Times New Roman" panose="02020603050405020304" pitchFamily="18" charset="0"/>
                        </a:rPr>
                        <a:t>Alsubayhin</a:t>
                      </a:r>
                      <a:r>
                        <a:rPr lang="en-US" sz="2400" dirty="0">
                          <a:latin typeface="Times New Roman" panose="02020603050405020304" pitchFamily="18" charset="0"/>
                          <a:cs typeface="Times New Roman" panose="02020603050405020304" pitchFamily="18" charset="0"/>
                        </a:rPr>
                        <a:t>, Muhammad Ramzan, and Bander </a:t>
                      </a:r>
                      <a:r>
                        <a:rPr lang="en-US" sz="2400" dirty="0" err="1">
                          <a:latin typeface="Times New Roman" panose="02020603050405020304" pitchFamily="18" charset="0"/>
                          <a:cs typeface="Times New Roman" panose="02020603050405020304" pitchFamily="18" charset="0"/>
                        </a:rPr>
                        <a:t>Alzahrani</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2023, Journal of Computer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Comparative analysis of 51 research studies on crime prediction using machine learning methods such as KNN, decision trees, Naïve Bayes, random forest,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The supervised learning approach is the most commonly used. Random forest was the most commonly used method and produced accurate results in most studies.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Evaluate ML-based algorithms in real-world situations to identify factors affecting accuracy and improve techniques for better accuracy.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1801398"/>
                  </a:ext>
                </a:extLst>
              </a:tr>
              <a:tr h="2346198">
                <a:tc>
                  <a:txBody>
                    <a:bodyPr/>
                    <a:lstStyle/>
                    <a:p>
                      <a:pPr algn="ctr"/>
                      <a:r>
                        <a:rPr lang="en-US" sz="2400" dirty="0">
                          <a:latin typeface="Times New Roman" panose="02020603050405020304" pitchFamily="18" charset="0"/>
                          <a:cs typeface="Times New Roman" panose="02020603050405020304" pitchFamily="18"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latin typeface="Times New Roman" panose="02020603050405020304" pitchFamily="18" charset="0"/>
                          <a:cs typeface="Times New Roman" panose="02020603050405020304" pitchFamily="18" charset="0"/>
                        </a:rPr>
                        <a:t> Crime Prediction Using Machine Learning: A Comparative Analysis by Abdulrahman </a:t>
                      </a:r>
                      <a:r>
                        <a:rPr lang="en-US" sz="2400" dirty="0" err="1">
                          <a:latin typeface="Times New Roman" panose="02020603050405020304" pitchFamily="18" charset="0"/>
                          <a:cs typeface="Times New Roman" panose="02020603050405020304" pitchFamily="18" charset="0"/>
                        </a:rPr>
                        <a:t>Alsubayhin</a:t>
                      </a:r>
                      <a:r>
                        <a:rPr lang="en-US" sz="2400" dirty="0">
                          <a:latin typeface="Times New Roman" panose="02020603050405020304" pitchFamily="18" charset="0"/>
                          <a:cs typeface="Times New Roman" panose="02020603050405020304" pitchFamily="18" charset="0"/>
                        </a:rPr>
                        <a:t>, Muhammad Ramzan, and Bander </a:t>
                      </a:r>
                      <a:r>
                        <a:rPr lang="en-US" sz="2400" dirty="0" err="1">
                          <a:latin typeface="Times New Roman" panose="02020603050405020304" pitchFamily="18" charset="0"/>
                          <a:cs typeface="Times New Roman" panose="02020603050405020304" pitchFamily="18" charset="0"/>
                        </a:rPr>
                        <a:t>Alzahrani</a:t>
                      </a:r>
                      <a:endParaRPr lang="en-US" sz="24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Times New Roman" panose="02020603050405020304" pitchFamily="18" charset="0"/>
                          <a:cs typeface="Times New Roman" panose="02020603050405020304" pitchFamily="18" charset="0"/>
                        </a:rPr>
                        <a:t>2023, Journal of Computer Science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latin typeface="Times New Roman" panose="02020603050405020304" pitchFamily="18" charset="0"/>
                          <a:cs typeface="Times New Roman" panose="02020603050405020304" pitchFamily="18" charset="0"/>
                        </a:rPr>
                        <a:t>Comparative analysis of 51 research studies on crime prediction using machine learning methods such as KNN, decision trees, Naïve Bayes, random forest, etc.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The supervised learning approach is the most commonly used. Random forest was the most commonly used method and produced accurate results in most studies.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latin typeface="Times New Roman" panose="02020603050405020304" pitchFamily="18" charset="0"/>
                          <a:cs typeface="Times New Roman" panose="02020603050405020304" pitchFamily="18" charset="0"/>
                        </a:rPr>
                        <a:t>Evaluate ML-based algorithms in real-world situations to identify factors affecting accuracy and improve techniques for better accuracy.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961131"/>
                  </a:ext>
                </a:extLst>
              </a:tr>
            </a:tbl>
          </a:graphicData>
        </a:graphic>
      </p:graphicFrame>
    </p:spTree>
    <p:extLst>
      <p:ext uri="{BB962C8B-B14F-4D97-AF65-F5344CB8AC3E}">
        <p14:creationId xmlns:p14="http://schemas.microsoft.com/office/powerpoint/2010/main" val="3393703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1796</Words>
  <Application>Microsoft Office PowerPoint</Application>
  <PresentationFormat>Custom</PresentationFormat>
  <Paragraphs>199</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Arial</vt:lpstr>
      <vt:lpstr>Barlow Ultra-Bold</vt:lpstr>
      <vt:lpstr>Barlow Bold</vt:lpstr>
      <vt:lpstr>Times New Roman</vt:lpstr>
      <vt:lpstr>Wingdings</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pragadeesh</dc:creator>
  <cp:lastModifiedBy>pragadeesh</cp:lastModifiedBy>
  <cp:revision>52</cp:revision>
  <dcterms:created xsi:type="dcterms:W3CDTF">2006-08-16T00:00:00Z</dcterms:created>
  <dcterms:modified xsi:type="dcterms:W3CDTF">2025-04-19T12:20:31Z</dcterms:modified>
  <dc:identifier>DAGgFlvZefk</dc:identifier>
</cp:coreProperties>
</file>